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heme/theme2.xml" ContentType="application/vnd.openxmlformats-officedocument.them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2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3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61" r:id="rId2"/>
    <p:sldId id="262" r:id="rId3"/>
    <p:sldId id="266" r:id="rId4"/>
    <p:sldId id="263" r:id="rId5"/>
    <p:sldId id="267" r:id="rId6"/>
    <p:sldId id="265" r:id="rId7"/>
    <p:sldId id="264" r:id="rId8"/>
    <p:sldId id="268" r:id="rId9"/>
    <p:sldId id="271" r:id="rId10"/>
    <p:sldId id="272" r:id="rId11"/>
    <p:sldId id="269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70" r:id="rId22"/>
    <p:sldId id="282" r:id="rId23"/>
    <p:sldId id="284" r:id="rId24"/>
    <p:sldId id="283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546" userDrawn="1">
          <p15:clr>
            <a:srgbClr val="A4A3A4"/>
          </p15:clr>
        </p15:guide>
        <p15:guide id="4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7" autoAdjust="0"/>
    <p:restoredTop sz="94660"/>
  </p:normalViewPr>
  <p:slideViewPr>
    <p:cSldViewPr snapToGrid="0">
      <p:cViewPr varScale="1">
        <p:scale>
          <a:sx n="93" d="100"/>
          <a:sy n="93" d="100"/>
        </p:scale>
        <p:origin x="76" y="248"/>
      </p:cViewPr>
      <p:guideLst>
        <p:guide pos="7546"/>
        <p:guide orient="horz" pos="86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83933-AB21-47AC-9D73-5AA26B56460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83933-AB21-47AC-9D73-5AA26B56460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83933-AB21-47AC-9D73-5AA26B5646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6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tags" Target="../tags/tag33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tags" Target="../tags/tag32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29" Type="http://schemas.openxmlformats.org/officeDocument/2006/relationships/image" Target="../media/image2.jpe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28" Type="http://schemas.openxmlformats.org/officeDocument/2006/relationships/slideMaster" Target="../slideMasters/slideMaster1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Relationship Id="rId27" Type="http://schemas.openxmlformats.org/officeDocument/2006/relationships/tags" Target="../tags/tag34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4.jpe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0" Type="http://schemas.openxmlformats.org/officeDocument/2006/relationships/tags" Target="../tags/tag133.xml"/><Relationship Id="rId4" Type="http://schemas.openxmlformats.org/officeDocument/2006/relationships/tags" Target="../tags/tag127.xml"/><Relationship Id="rId9" Type="http://schemas.openxmlformats.org/officeDocument/2006/relationships/tags" Target="../tags/tag13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66.xml"/><Relationship Id="rId9" Type="http://schemas.openxmlformats.org/officeDocument/2006/relationships/tags" Target="../tags/tag17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3" Type="http://schemas.openxmlformats.org/officeDocument/2006/relationships/tags" Target="../tags/tag50.xml"/><Relationship Id="rId21" Type="http://schemas.openxmlformats.org/officeDocument/2006/relationships/image" Target="../media/image3.jpe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"/>
          <p:cNvGrpSpPr/>
          <p:nvPr>
            <p:custDataLst>
              <p:tags r:id="rId1"/>
            </p:custDataLst>
          </p:nvPr>
        </p:nvGrpSpPr>
        <p:grpSpPr bwMode="auto">
          <a:xfrm>
            <a:off x="2065338" y="482600"/>
            <a:ext cx="8855075" cy="6375400"/>
            <a:chOff x="2064877" y="481841"/>
            <a:chExt cx="8856007" cy="6376159"/>
          </a:xfrm>
        </p:grpSpPr>
        <p:sp>
          <p:nvSpPr>
            <p:cNvPr id="5" name="椭圆 4"/>
            <p:cNvSpPr/>
            <p:nvPr>
              <p:custDataLst>
                <p:tags r:id="rId7"/>
              </p:custDataLst>
            </p:nvPr>
          </p:nvSpPr>
          <p:spPr>
            <a:xfrm flipH="1">
              <a:off x="10612877" y="5057561"/>
              <a:ext cx="55568" cy="5557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6" name="椭圆 5"/>
            <p:cNvSpPr/>
            <p:nvPr>
              <p:custDataLst>
                <p:tags r:id="rId8"/>
              </p:custDataLst>
            </p:nvPr>
          </p:nvSpPr>
          <p:spPr>
            <a:xfrm flipH="1">
              <a:off x="7605835" y="4565377"/>
              <a:ext cx="55568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7" name="椭圆 6"/>
            <p:cNvSpPr/>
            <p:nvPr>
              <p:custDataLst>
                <p:tags r:id="rId9"/>
              </p:custDataLst>
            </p:nvPr>
          </p:nvSpPr>
          <p:spPr>
            <a:xfrm flipH="1">
              <a:off x="9758712" y="1370947"/>
              <a:ext cx="53981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8" name="椭圆 7"/>
            <p:cNvSpPr/>
            <p:nvPr>
              <p:custDataLst>
                <p:tags r:id="rId10"/>
              </p:custDataLst>
            </p:nvPr>
          </p:nvSpPr>
          <p:spPr>
            <a:xfrm flipH="1">
              <a:off x="5718098" y="4557439"/>
              <a:ext cx="55569" cy="555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9" name="椭圆 8"/>
            <p:cNvSpPr/>
            <p:nvPr>
              <p:custDataLst>
                <p:tags r:id="rId11"/>
              </p:custDataLst>
            </p:nvPr>
          </p:nvSpPr>
          <p:spPr>
            <a:xfrm flipH="1">
              <a:off x="4224104" y="6056218"/>
              <a:ext cx="55568" cy="555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" name="椭圆 9"/>
            <p:cNvSpPr/>
            <p:nvPr>
              <p:custDataLst>
                <p:tags r:id="rId12"/>
              </p:custDataLst>
            </p:nvPr>
          </p:nvSpPr>
          <p:spPr>
            <a:xfrm flipH="1">
              <a:off x="3154017" y="5275075"/>
              <a:ext cx="55568" cy="555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1" name="椭圆 10"/>
            <p:cNvSpPr/>
            <p:nvPr>
              <p:custDataLst>
                <p:tags r:id="rId13"/>
              </p:custDataLst>
            </p:nvPr>
          </p:nvSpPr>
          <p:spPr>
            <a:xfrm flipH="1">
              <a:off x="5959424" y="5787898"/>
              <a:ext cx="55569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2" name="椭圆 11"/>
            <p:cNvSpPr/>
            <p:nvPr>
              <p:custDataLst>
                <p:tags r:id="rId14"/>
              </p:custDataLst>
            </p:nvPr>
          </p:nvSpPr>
          <p:spPr>
            <a:xfrm flipH="1">
              <a:off x="7996401" y="6802431"/>
              <a:ext cx="55568" cy="555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3" name="椭圆 12"/>
            <p:cNvSpPr/>
            <p:nvPr>
              <p:custDataLst>
                <p:tags r:id="rId15"/>
              </p:custDataLst>
            </p:nvPr>
          </p:nvSpPr>
          <p:spPr>
            <a:xfrm flipH="1">
              <a:off x="9137933" y="4921019"/>
              <a:ext cx="55569" cy="539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椭圆 13"/>
            <p:cNvSpPr/>
            <p:nvPr>
              <p:custDataLst>
                <p:tags r:id="rId16"/>
              </p:custDataLst>
            </p:nvPr>
          </p:nvSpPr>
          <p:spPr>
            <a:xfrm flipH="1">
              <a:off x="9557077" y="6615084"/>
              <a:ext cx="55569" cy="555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5" name="椭圆 14"/>
            <p:cNvSpPr/>
            <p:nvPr>
              <p:custDataLst>
                <p:tags r:id="rId17"/>
              </p:custDataLst>
            </p:nvPr>
          </p:nvSpPr>
          <p:spPr>
            <a:xfrm flipH="1">
              <a:off x="10865315" y="3595300"/>
              <a:ext cx="55569" cy="5556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6" name="椭圆 15"/>
            <p:cNvSpPr/>
            <p:nvPr>
              <p:custDataLst>
                <p:tags r:id="rId18"/>
              </p:custDataLst>
            </p:nvPr>
          </p:nvSpPr>
          <p:spPr>
            <a:xfrm flipH="1">
              <a:off x="10738302" y="2687142"/>
              <a:ext cx="55569" cy="5556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7" name="椭圆 16"/>
            <p:cNvSpPr/>
            <p:nvPr>
              <p:custDataLst>
                <p:tags r:id="rId19"/>
              </p:custDataLst>
            </p:nvPr>
          </p:nvSpPr>
          <p:spPr>
            <a:xfrm flipH="1">
              <a:off x="8494929" y="4771777"/>
              <a:ext cx="55568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8" name="椭圆 17"/>
            <p:cNvSpPr/>
            <p:nvPr>
              <p:custDataLst>
                <p:tags r:id="rId20"/>
              </p:custDataLst>
            </p:nvPr>
          </p:nvSpPr>
          <p:spPr>
            <a:xfrm flipH="1">
              <a:off x="2064877" y="4584429"/>
              <a:ext cx="55568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9" name="椭圆 18"/>
            <p:cNvSpPr/>
            <p:nvPr>
              <p:custDataLst>
                <p:tags r:id="rId21"/>
              </p:custDataLst>
            </p:nvPr>
          </p:nvSpPr>
          <p:spPr>
            <a:xfrm flipH="1">
              <a:off x="2633262" y="2850673"/>
              <a:ext cx="55568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0" name="椭圆 19"/>
            <p:cNvSpPr/>
            <p:nvPr>
              <p:custDataLst>
                <p:tags r:id="rId22"/>
              </p:custDataLst>
            </p:nvPr>
          </p:nvSpPr>
          <p:spPr>
            <a:xfrm flipH="1">
              <a:off x="5445020" y="2850673"/>
              <a:ext cx="55569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1" name="椭圆 20"/>
            <p:cNvSpPr/>
            <p:nvPr>
              <p:custDataLst>
                <p:tags r:id="rId23"/>
              </p:custDataLst>
            </p:nvPr>
          </p:nvSpPr>
          <p:spPr>
            <a:xfrm flipH="1">
              <a:off x="7234321" y="2291806"/>
              <a:ext cx="55568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2" name="椭圆 21"/>
            <p:cNvSpPr/>
            <p:nvPr>
              <p:custDataLst>
                <p:tags r:id="rId24"/>
              </p:custDataLst>
            </p:nvPr>
          </p:nvSpPr>
          <p:spPr>
            <a:xfrm flipH="1">
              <a:off x="5445020" y="1370947"/>
              <a:ext cx="55569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3" name="椭圆 22"/>
            <p:cNvSpPr/>
            <p:nvPr>
              <p:custDataLst>
                <p:tags r:id="rId25"/>
              </p:custDataLst>
            </p:nvPr>
          </p:nvSpPr>
          <p:spPr>
            <a:xfrm flipH="1">
              <a:off x="5959424" y="481841"/>
              <a:ext cx="55569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4" name="椭圆 23"/>
            <p:cNvSpPr/>
            <p:nvPr>
              <p:custDataLst>
                <p:tags r:id="rId26"/>
              </p:custDataLst>
            </p:nvPr>
          </p:nvSpPr>
          <p:spPr>
            <a:xfrm flipH="1">
              <a:off x="2895226" y="1780571"/>
              <a:ext cx="55569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5" name="椭圆 24"/>
            <p:cNvSpPr/>
            <p:nvPr>
              <p:custDataLst>
                <p:tags r:id="rId27"/>
              </p:custDataLst>
            </p:nvPr>
          </p:nvSpPr>
          <p:spPr>
            <a:xfrm flipH="1">
              <a:off x="9137933" y="481841"/>
              <a:ext cx="55569" cy="555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385888"/>
            <a:ext cx="9144000" cy="2099654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32736"/>
            <a:ext cx="9144000" cy="145607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9" name="日期占位符 28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136FE67D-7B79-4418-B7FF-579C1362D054}" type="datetimeFigureOut">
              <a:rPr lang="zh-CN" altLang="en-US" smtClean="0"/>
              <a:t>2024/1/20</a:t>
            </a:fld>
            <a:endParaRPr lang="zh-CN" altLang="en-US" dirty="0"/>
          </a:p>
        </p:txBody>
      </p:sp>
      <p:sp>
        <p:nvSpPr>
          <p:cNvPr id="30" name="页脚占位符 29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7504D3E4-251E-4787-8CDC-7C2B89FF074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200" y="438151"/>
            <a:ext cx="10517188" cy="57086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AF59DC7-059E-47D8-858F-10A19C85A97E}" type="datetimeFigureOut">
              <a:rPr lang="zh-CN" altLang="en-US"/>
              <a:t>2024/1/20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2C94553-805C-4483-A63E-F2E3F835E8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0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599600" y="2176272"/>
            <a:ext cx="8992800" cy="1783483"/>
          </a:xfrm>
        </p:spPr>
        <p:txBody>
          <a:bodyPr anchor="b" anchorCtr="0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AA2D08F-27D4-4FA1-A52C-9BD9D0080861}" type="datetimeFigureOut">
              <a:rPr lang="zh-CN" altLang="en-US"/>
              <a:t>2024/1/20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CB86484-9696-4C92-B53E-2A02BF7E5A44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599600" y="4041521"/>
            <a:ext cx="8992800" cy="12065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-32543" y="58738"/>
            <a:ext cx="863600" cy="1714502"/>
            <a:chOff x="-25400" y="58738"/>
            <a:chExt cx="863600" cy="1714502"/>
          </a:xfrm>
        </p:grpSpPr>
        <p:sp>
          <p:nvSpPr>
            <p:cNvPr id="9" name="任意多边形 8"/>
            <p:cNvSpPr/>
            <p:nvPr>
              <p:custDataLst>
                <p:tags r:id="rId6"/>
              </p:custDataLst>
            </p:nvPr>
          </p:nvSpPr>
          <p:spPr bwMode="auto">
            <a:xfrm>
              <a:off x="7937" y="1344614"/>
              <a:ext cx="428625" cy="428626"/>
            </a:xfrm>
            <a:custGeom>
              <a:avLst/>
              <a:gdLst>
                <a:gd name="connsiteX0" fmla="*/ 0 w 323521"/>
                <a:gd name="connsiteY0" fmla="*/ 0 h 323521"/>
                <a:gd name="connsiteX1" fmla="*/ 323521 w 323521"/>
                <a:gd name="connsiteY1" fmla="*/ 0 h 323521"/>
                <a:gd name="connsiteX2" fmla="*/ 0 w 323521"/>
                <a:gd name="connsiteY2" fmla="*/ 323521 h 323521"/>
                <a:gd name="connsiteX3" fmla="*/ 0 w 323521"/>
                <a:gd name="connsiteY3" fmla="*/ 0 h 3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21" h="323521">
                  <a:moveTo>
                    <a:pt x="0" y="0"/>
                  </a:moveTo>
                  <a:lnTo>
                    <a:pt x="323521" y="0"/>
                  </a:lnTo>
                  <a:lnTo>
                    <a:pt x="0" y="323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 bwMode="auto">
            <a:xfrm>
              <a:off x="7937" y="215900"/>
              <a:ext cx="676275" cy="719138"/>
            </a:xfrm>
            <a:custGeom>
              <a:avLst/>
              <a:gdLst>
                <a:gd name="connsiteX0" fmla="*/ 118730 w 510032"/>
                <a:gd name="connsiteY0" fmla="*/ 0 h 542612"/>
                <a:gd name="connsiteX1" fmla="*/ 510032 w 510032"/>
                <a:gd name="connsiteY1" fmla="*/ 391302 h 542612"/>
                <a:gd name="connsiteX2" fmla="*/ 0 w 510032"/>
                <a:gd name="connsiteY2" fmla="*/ 542612 h 542612"/>
                <a:gd name="connsiteX3" fmla="*/ 0 w 510032"/>
                <a:gd name="connsiteY3" fmla="*/ 218890 h 542612"/>
                <a:gd name="connsiteX4" fmla="*/ 118730 w 510032"/>
                <a:gd name="connsiteY4" fmla="*/ 0 h 54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32" h="542612">
                  <a:moveTo>
                    <a:pt x="118730" y="0"/>
                  </a:moveTo>
                  <a:lnTo>
                    <a:pt x="510032" y="391302"/>
                  </a:lnTo>
                  <a:lnTo>
                    <a:pt x="0" y="542612"/>
                  </a:lnTo>
                  <a:lnTo>
                    <a:pt x="0" y="218890"/>
                  </a:lnTo>
                  <a:lnTo>
                    <a:pt x="118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8"/>
              </p:custDataLst>
            </p:nvPr>
          </p:nvSpPr>
          <p:spPr bwMode="auto">
            <a:xfrm>
              <a:off x="7937" y="58738"/>
              <a:ext cx="157163" cy="447675"/>
            </a:xfrm>
            <a:custGeom>
              <a:avLst/>
              <a:gdLst>
                <a:gd name="connsiteX0" fmla="*/ 0 w 118730"/>
                <a:gd name="connsiteY0" fmla="*/ 0 h 337620"/>
                <a:gd name="connsiteX1" fmla="*/ 118730 w 118730"/>
                <a:gd name="connsiteY1" fmla="*/ 118730 h 337620"/>
                <a:gd name="connsiteX2" fmla="*/ 0 w 118730"/>
                <a:gd name="connsiteY2" fmla="*/ 337620 h 337620"/>
                <a:gd name="connsiteX3" fmla="*/ 0 w 118730"/>
                <a:gd name="connsiteY3" fmla="*/ 0 h 33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30" h="337620">
                  <a:moveTo>
                    <a:pt x="0" y="0"/>
                  </a:moveTo>
                  <a:lnTo>
                    <a:pt x="118730" y="118730"/>
                  </a:lnTo>
                  <a:lnTo>
                    <a:pt x="0" y="337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2" name="任意多边形 11"/>
            <p:cNvSpPr/>
            <p:nvPr>
              <p:custDataLst>
                <p:tags r:id="rId9"/>
              </p:custDataLst>
            </p:nvPr>
          </p:nvSpPr>
          <p:spPr bwMode="auto">
            <a:xfrm>
              <a:off x="7937" y="1139826"/>
              <a:ext cx="633412" cy="204788"/>
            </a:xfrm>
            <a:custGeom>
              <a:avLst/>
              <a:gdLst>
                <a:gd name="connsiteX0" fmla="*/ 478288 w 478288"/>
                <a:gd name="connsiteY0" fmla="*/ 0 h 154767"/>
                <a:gd name="connsiteX1" fmla="*/ 323521 w 478288"/>
                <a:gd name="connsiteY1" fmla="*/ 154767 h 154767"/>
                <a:gd name="connsiteX2" fmla="*/ 0 w 478288"/>
                <a:gd name="connsiteY2" fmla="*/ 154767 h 154767"/>
                <a:gd name="connsiteX3" fmla="*/ 0 w 478288"/>
                <a:gd name="connsiteY3" fmla="*/ 141892 h 154767"/>
                <a:gd name="connsiteX4" fmla="*/ 478288 w 478288"/>
                <a:gd name="connsiteY4" fmla="*/ 0 h 1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288" h="154767">
                  <a:moveTo>
                    <a:pt x="478288" y="0"/>
                  </a:moveTo>
                  <a:lnTo>
                    <a:pt x="323521" y="154767"/>
                  </a:lnTo>
                  <a:lnTo>
                    <a:pt x="0" y="154767"/>
                  </a:lnTo>
                  <a:lnTo>
                    <a:pt x="0" y="141892"/>
                  </a:lnTo>
                  <a:lnTo>
                    <a:pt x="4782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 bwMode="auto">
            <a:xfrm rot="1442336">
              <a:off x="288925" y="823913"/>
              <a:ext cx="334963" cy="539750"/>
            </a:xfrm>
            <a:custGeom>
              <a:avLst/>
              <a:gdLst>
                <a:gd name="connsiteX0" fmla="*/ 40312 w 252306"/>
                <a:gd name="connsiteY0" fmla="*/ 0 h 407313"/>
                <a:gd name="connsiteX1" fmla="*/ 252306 w 252306"/>
                <a:gd name="connsiteY1" fmla="*/ 191345 h 407313"/>
                <a:gd name="connsiteX2" fmla="*/ 0 w 252306"/>
                <a:gd name="connsiteY2" fmla="*/ 407313 h 407313"/>
                <a:gd name="connsiteX3" fmla="*/ 0 w 252306"/>
                <a:gd name="connsiteY3" fmla="*/ 34506 h 407313"/>
                <a:gd name="connsiteX4" fmla="*/ 40312 w 252306"/>
                <a:gd name="connsiteY4" fmla="*/ 0 h 40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06" h="407313">
                  <a:moveTo>
                    <a:pt x="40312" y="0"/>
                  </a:moveTo>
                  <a:lnTo>
                    <a:pt x="252306" y="191345"/>
                  </a:lnTo>
                  <a:lnTo>
                    <a:pt x="0" y="407313"/>
                  </a:lnTo>
                  <a:lnTo>
                    <a:pt x="0" y="34506"/>
                  </a:lnTo>
                  <a:lnTo>
                    <a:pt x="40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任意多边形 13"/>
            <p:cNvSpPr/>
            <p:nvPr>
              <p:custDataLst>
                <p:tags r:id="rId11"/>
              </p:custDataLst>
            </p:nvPr>
          </p:nvSpPr>
          <p:spPr bwMode="auto">
            <a:xfrm rot="1442336">
              <a:off x="422275" y="730251"/>
              <a:ext cx="415925" cy="404813"/>
            </a:xfrm>
            <a:custGeom>
              <a:avLst/>
              <a:gdLst>
                <a:gd name="connsiteX0" fmla="*/ 132621 w 312947"/>
                <a:gd name="connsiteY0" fmla="*/ 0 h 304866"/>
                <a:gd name="connsiteX1" fmla="*/ 312947 w 312947"/>
                <a:gd name="connsiteY1" fmla="*/ 69080 h 304866"/>
                <a:gd name="connsiteX2" fmla="*/ 227808 w 312947"/>
                <a:gd name="connsiteY2" fmla="*/ 291329 h 304866"/>
                <a:gd name="connsiteX3" fmla="*/ 211994 w 312947"/>
                <a:gd name="connsiteY3" fmla="*/ 304866 h 304866"/>
                <a:gd name="connsiteX4" fmla="*/ 0 w 312947"/>
                <a:gd name="connsiteY4" fmla="*/ 113521 h 304866"/>
                <a:gd name="connsiteX5" fmla="*/ 132621 w 312947"/>
                <a:gd name="connsiteY5" fmla="*/ 0 h 30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947" h="304866">
                  <a:moveTo>
                    <a:pt x="132621" y="0"/>
                  </a:moveTo>
                  <a:lnTo>
                    <a:pt x="312947" y="69080"/>
                  </a:lnTo>
                  <a:lnTo>
                    <a:pt x="227808" y="291329"/>
                  </a:lnTo>
                  <a:lnTo>
                    <a:pt x="211994" y="304866"/>
                  </a:lnTo>
                  <a:lnTo>
                    <a:pt x="0" y="113521"/>
                  </a:lnTo>
                  <a:lnTo>
                    <a:pt x="13262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5" name="任意多边形 14"/>
            <p:cNvSpPr/>
            <p:nvPr>
              <p:custDataLst>
                <p:tags r:id="rId12"/>
              </p:custDataLst>
            </p:nvPr>
          </p:nvSpPr>
          <p:spPr bwMode="auto">
            <a:xfrm rot="1442336">
              <a:off x="-25400" y="731838"/>
              <a:ext cx="306388" cy="619125"/>
            </a:xfrm>
            <a:custGeom>
              <a:avLst/>
              <a:gdLst>
                <a:gd name="connsiteX0" fmla="*/ 231226 w 231226"/>
                <a:gd name="connsiteY0" fmla="*/ 0 h 467722"/>
                <a:gd name="connsiteX1" fmla="*/ 231226 w 231226"/>
                <a:gd name="connsiteY1" fmla="*/ 372807 h 467722"/>
                <a:gd name="connsiteX2" fmla="*/ 120341 w 231226"/>
                <a:gd name="connsiteY2" fmla="*/ 467722 h 467722"/>
                <a:gd name="connsiteX3" fmla="*/ 0 w 231226"/>
                <a:gd name="connsiteY3" fmla="*/ 197925 h 467722"/>
                <a:gd name="connsiteX4" fmla="*/ 231226 w 231226"/>
                <a:gd name="connsiteY4" fmla="*/ 0 h 4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226" h="467722">
                  <a:moveTo>
                    <a:pt x="231226" y="0"/>
                  </a:moveTo>
                  <a:lnTo>
                    <a:pt x="231226" y="372807"/>
                  </a:lnTo>
                  <a:lnTo>
                    <a:pt x="120341" y="467722"/>
                  </a:lnTo>
                  <a:lnTo>
                    <a:pt x="0" y="197925"/>
                  </a:lnTo>
                  <a:lnTo>
                    <a:pt x="2312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-32543" y="58738"/>
            <a:ext cx="863600" cy="1714502"/>
            <a:chOff x="-25400" y="58738"/>
            <a:chExt cx="863600" cy="1714502"/>
          </a:xfrm>
        </p:grpSpPr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 bwMode="auto">
            <a:xfrm>
              <a:off x="7937" y="1344614"/>
              <a:ext cx="428625" cy="428626"/>
            </a:xfrm>
            <a:custGeom>
              <a:avLst/>
              <a:gdLst>
                <a:gd name="connsiteX0" fmla="*/ 0 w 323521"/>
                <a:gd name="connsiteY0" fmla="*/ 0 h 323521"/>
                <a:gd name="connsiteX1" fmla="*/ 323521 w 323521"/>
                <a:gd name="connsiteY1" fmla="*/ 0 h 323521"/>
                <a:gd name="connsiteX2" fmla="*/ 0 w 323521"/>
                <a:gd name="connsiteY2" fmla="*/ 323521 h 323521"/>
                <a:gd name="connsiteX3" fmla="*/ 0 w 323521"/>
                <a:gd name="connsiteY3" fmla="*/ 0 h 3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21" h="323521">
                  <a:moveTo>
                    <a:pt x="0" y="0"/>
                  </a:moveTo>
                  <a:lnTo>
                    <a:pt x="323521" y="0"/>
                  </a:lnTo>
                  <a:lnTo>
                    <a:pt x="0" y="323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 bwMode="auto">
            <a:xfrm>
              <a:off x="7937" y="215900"/>
              <a:ext cx="676275" cy="719138"/>
            </a:xfrm>
            <a:custGeom>
              <a:avLst/>
              <a:gdLst>
                <a:gd name="connsiteX0" fmla="*/ 118730 w 510032"/>
                <a:gd name="connsiteY0" fmla="*/ 0 h 542612"/>
                <a:gd name="connsiteX1" fmla="*/ 510032 w 510032"/>
                <a:gd name="connsiteY1" fmla="*/ 391302 h 542612"/>
                <a:gd name="connsiteX2" fmla="*/ 0 w 510032"/>
                <a:gd name="connsiteY2" fmla="*/ 542612 h 542612"/>
                <a:gd name="connsiteX3" fmla="*/ 0 w 510032"/>
                <a:gd name="connsiteY3" fmla="*/ 218890 h 542612"/>
                <a:gd name="connsiteX4" fmla="*/ 118730 w 510032"/>
                <a:gd name="connsiteY4" fmla="*/ 0 h 54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32" h="542612">
                  <a:moveTo>
                    <a:pt x="118730" y="0"/>
                  </a:moveTo>
                  <a:lnTo>
                    <a:pt x="510032" y="391302"/>
                  </a:lnTo>
                  <a:lnTo>
                    <a:pt x="0" y="542612"/>
                  </a:lnTo>
                  <a:lnTo>
                    <a:pt x="0" y="218890"/>
                  </a:lnTo>
                  <a:lnTo>
                    <a:pt x="118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 bwMode="auto">
            <a:xfrm>
              <a:off x="7937" y="58738"/>
              <a:ext cx="157163" cy="447675"/>
            </a:xfrm>
            <a:custGeom>
              <a:avLst/>
              <a:gdLst>
                <a:gd name="connsiteX0" fmla="*/ 0 w 118730"/>
                <a:gd name="connsiteY0" fmla="*/ 0 h 337620"/>
                <a:gd name="connsiteX1" fmla="*/ 118730 w 118730"/>
                <a:gd name="connsiteY1" fmla="*/ 118730 h 337620"/>
                <a:gd name="connsiteX2" fmla="*/ 0 w 118730"/>
                <a:gd name="connsiteY2" fmla="*/ 337620 h 337620"/>
                <a:gd name="connsiteX3" fmla="*/ 0 w 118730"/>
                <a:gd name="connsiteY3" fmla="*/ 0 h 33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30" h="337620">
                  <a:moveTo>
                    <a:pt x="0" y="0"/>
                  </a:moveTo>
                  <a:lnTo>
                    <a:pt x="118730" y="118730"/>
                  </a:lnTo>
                  <a:lnTo>
                    <a:pt x="0" y="337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10"/>
              </p:custDataLst>
            </p:nvPr>
          </p:nvSpPr>
          <p:spPr bwMode="auto">
            <a:xfrm>
              <a:off x="7937" y="1139826"/>
              <a:ext cx="633412" cy="204788"/>
            </a:xfrm>
            <a:custGeom>
              <a:avLst/>
              <a:gdLst>
                <a:gd name="connsiteX0" fmla="*/ 478288 w 478288"/>
                <a:gd name="connsiteY0" fmla="*/ 0 h 154767"/>
                <a:gd name="connsiteX1" fmla="*/ 323521 w 478288"/>
                <a:gd name="connsiteY1" fmla="*/ 154767 h 154767"/>
                <a:gd name="connsiteX2" fmla="*/ 0 w 478288"/>
                <a:gd name="connsiteY2" fmla="*/ 154767 h 154767"/>
                <a:gd name="connsiteX3" fmla="*/ 0 w 478288"/>
                <a:gd name="connsiteY3" fmla="*/ 141892 h 154767"/>
                <a:gd name="connsiteX4" fmla="*/ 478288 w 478288"/>
                <a:gd name="connsiteY4" fmla="*/ 0 h 1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288" h="154767">
                  <a:moveTo>
                    <a:pt x="478288" y="0"/>
                  </a:moveTo>
                  <a:lnTo>
                    <a:pt x="323521" y="154767"/>
                  </a:lnTo>
                  <a:lnTo>
                    <a:pt x="0" y="154767"/>
                  </a:lnTo>
                  <a:lnTo>
                    <a:pt x="0" y="141892"/>
                  </a:lnTo>
                  <a:lnTo>
                    <a:pt x="4782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2" name="任意多边形 11"/>
            <p:cNvSpPr/>
            <p:nvPr>
              <p:custDataLst>
                <p:tags r:id="rId11"/>
              </p:custDataLst>
            </p:nvPr>
          </p:nvSpPr>
          <p:spPr bwMode="auto">
            <a:xfrm rot="1442336">
              <a:off x="288925" y="823913"/>
              <a:ext cx="334963" cy="539750"/>
            </a:xfrm>
            <a:custGeom>
              <a:avLst/>
              <a:gdLst>
                <a:gd name="connsiteX0" fmla="*/ 40312 w 252306"/>
                <a:gd name="connsiteY0" fmla="*/ 0 h 407313"/>
                <a:gd name="connsiteX1" fmla="*/ 252306 w 252306"/>
                <a:gd name="connsiteY1" fmla="*/ 191345 h 407313"/>
                <a:gd name="connsiteX2" fmla="*/ 0 w 252306"/>
                <a:gd name="connsiteY2" fmla="*/ 407313 h 407313"/>
                <a:gd name="connsiteX3" fmla="*/ 0 w 252306"/>
                <a:gd name="connsiteY3" fmla="*/ 34506 h 407313"/>
                <a:gd name="connsiteX4" fmla="*/ 40312 w 252306"/>
                <a:gd name="connsiteY4" fmla="*/ 0 h 40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06" h="407313">
                  <a:moveTo>
                    <a:pt x="40312" y="0"/>
                  </a:moveTo>
                  <a:lnTo>
                    <a:pt x="252306" y="191345"/>
                  </a:lnTo>
                  <a:lnTo>
                    <a:pt x="0" y="407313"/>
                  </a:lnTo>
                  <a:lnTo>
                    <a:pt x="0" y="34506"/>
                  </a:lnTo>
                  <a:lnTo>
                    <a:pt x="40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 bwMode="auto">
            <a:xfrm rot="1442336">
              <a:off x="422275" y="730251"/>
              <a:ext cx="415925" cy="404813"/>
            </a:xfrm>
            <a:custGeom>
              <a:avLst/>
              <a:gdLst>
                <a:gd name="connsiteX0" fmla="*/ 132621 w 312947"/>
                <a:gd name="connsiteY0" fmla="*/ 0 h 304866"/>
                <a:gd name="connsiteX1" fmla="*/ 312947 w 312947"/>
                <a:gd name="connsiteY1" fmla="*/ 69080 h 304866"/>
                <a:gd name="connsiteX2" fmla="*/ 227808 w 312947"/>
                <a:gd name="connsiteY2" fmla="*/ 291329 h 304866"/>
                <a:gd name="connsiteX3" fmla="*/ 211994 w 312947"/>
                <a:gd name="connsiteY3" fmla="*/ 304866 h 304866"/>
                <a:gd name="connsiteX4" fmla="*/ 0 w 312947"/>
                <a:gd name="connsiteY4" fmla="*/ 113521 h 304866"/>
                <a:gd name="connsiteX5" fmla="*/ 132621 w 312947"/>
                <a:gd name="connsiteY5" fmla="*/ 0 h 30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947" h="304866">
                  <a:moveTo>
                    <a:pt x="132621" y="0"/>
                  </a:moveTo>
                  <a:lnTo>
                    <a:pt x="312947" y="69080"/>
                  </a:lnTo>
                  <a:lnTo>
                    <a:pt x="227808" y="291329"/>
                  </a:lnTo>
                  <a:lnTo>
                    <a:pt x="211994" y="304866"/>
                  </a:lnTo>
                  <a:lnTo>
                    <a:pt x="0" y="113521"/>
                  </a:lnTo>
                  <a:lnTo>
                    <a:pt x="13262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任意多边形 13"/>
            <p:cNvSpPr/>
            <p:nvPr>
              <p:custDataLst>
                <p:tags r:id="rId13"/>
              </p:custDataLst>
            </p:nvPr>
          </p:nvSpPr>
          <p:spPr bwMode="auto">
            <a:xfrm rot="1442336">
              <a:off x="-25400" y="731838"/>
              <a:ext cx="306388" cy="619125"/>
            </a:xfrm>
            <a:custGeom>
              <a:avLst/>
              <a:gdLst>
                <a:gd name="connsiteX0" fmla="*/ 231226 w 231226"/>
                <a:gd name="connsiteY0" fmla="*/ 0 h 467722"/>
                <a:gd name="connsiteX1" fmla="*/ 231226 w 231226"/>
                <a:gd name="connsiteY1" fmla="*/ 372807 h 467722"/>
                <a:gd name="connsiteX2" fmla="*/ 120341 w 231226"/>
                <a:gd name="connsiteY2" fmla="*/ 467722 h 467722"/>
                <a:gd name="connsiteX3" fmla="*/ 0 w 231226"/>
                <a:gd name="connsiteY3" fmla="*/ 197925 h 467722"/>
                <a:gd name="connsiteX4" fmla="*/ 231226 w 231226"/>
                <a:gd name="connsiteY4" fmla="*/ 0 h 4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226" h="467722">
                  <a:moveTo>
                    <a:pt x="231226" y="0"/>
                  </a:moveTo>
                  <a:lnTo>
                    <a:pt x="231226" y="372807"/>
                  </a:lnTo>
                  <a:lnTo>
                    <a:pt x="120341" y="467722"/>
                  </a:lnTo>
                  <a:lnTo>
                    <a:pt x="0" y="197925"/>
                  </a:lnTo>
                  <a:lnTo>
                    <a:pt x="2312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53208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F17B3BB-2160-4100-8134-AB563F6680A5}" type="datetimeFigureOut">
              <a:rPr lang="zh-CN" altLang="en-US"/>
              <a:t>2024/1/20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4709F2F-6920-4C0B-94B0-94B1C3E524F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"/>
          <p:cNvGrpSpPr/>
          <p:nvPr>
            <p:custDataLst>
              <p:tags r:id="rId1"/>
            </p:custDataLst>
          </p:nvPr>
        </p:nvGrpSpPr>
        <p:grpSpPr bwMode="auto">
          <a:xfrm>
            <a:off x="1635125" y="1343025"/>
            <a:ext cx="2259014" cy="4289425"/>
            <a:chOff x="9529959" y="1666546"/>
            <a:chExt cx="2258541" cy="4289159"/>
          </a:xfrm>
        </p:grpSpPr>
        <p:sp>
          <p:nvSpPr>
            <p:cNvPr id="5" name="任意多边形 4"/>
            <p:cNvSpPr/>
            <p:nvPr>
              <p:custDataLst>
                <p:tags r:id="rId13"/>
              </p:custDataLst>
            </p:nvPr>
          </p:nvSpPr>
          <p:spPr>
            <a:xfrm rot="15760025">
              <a:off x="9537607" y="3493689"/>
              <a:ext cx="3917707" cy="584078"/>
            </a:xfrm>
            <a:custGeom>
              <a:avLst/>
              <a:gdLst>
                <a:gd name="connsiteX0" fmla="*/ 2732080 w 2732080"/>
                <a:gd name="connsiteY0" fmla="*/ 405040 h 407684"/>
                <a:gd name="connsiteX1" fmla="*/ 2730081 w 2732080"/>
                <a:gd name="connsiteY1" fmla="*/ 407684 h 407684"/>
                <a:gd name="connsiteX2" fmla="*/ 1413632 w 2732080"/>
                <a:gd name="connsiteY2" fmla="*/ 200165 h 407684"/>
                <a:gd name="connsiteX3" fmla="*/ 171410 w 2732080"/>
                <a:gd name="connsiteY3" fmla="*/ 23947 h 407684"/>
                <a:gd name="connsiteX4" fmla="*/ 0 w 2732080"/>
                <a:gd name="connsiteY4" fmla="*/ 0 h 407684"/>
                <a:gd name="connsiteX5" fmla="*/ 2165507 w 2732080"/>
                <a:gd name="connsiteY5" fmla="*/ 0 h 407684"/>
                <a:gd name="connsiteX6" fmla="*/ 2732080 w 2732080"/>
                <a:gd name="connsiteY6" fmla="*/ 405040 h 4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2080" h="407684">
                  <a:moveTo>
                    <a:pt x="2732080" y="405040"/>
                  </a:moveTo>
                  <a:lnTo>
                    <a:pt x="2730081" y="407684"/>
                  </a:lnTo>
                  <a:cubicBezTo>
                    <a:pt x="2484706" y="368487"/>
                    <a:pt x="2045730" y="300561"/>
                    <a:pt x="1413632" y="200165"/>
                  </a:cubicBezTo>
                  <a:cubicBezTo>
                    <a:pt x="1136877" y="157882"/>
                    <a:pt x="722588" y="100816"/>
                    <a:pt x="171410" y="23947"/>
                  </a:cubicBezTo>
                  <a:lnTo>
                    <a:pt x="0" y="0"/>
                  </a:lnTo>
                  <a:lnTo>
                    <a:pt x="2165507" y="0"/>
                  </a:lnTo>
                  <a:lnTo>
                    <a:pt x="2732080" y="4050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6" name="任意多边形 5"/>
            <p:cNvSpPr/>
            <p:nvPr>
              <p:custDataLst>
                <p:tags r:id="rId14"/>
              </p:custDataLst>
            </p:nvPr>
          </p:nvSpPr>
          <p:spPr>
            <a:xfrm rot="15760025">
              <a:off x="10725829" y="1965794"/>
              <a:ext cx="830211" cy="304736"/>
            </a:xfrm>
            <a:custGeom>
              <a:avLst/>
              <a:gdLst>
                <a:gd name="connsiteX0" fmla="*/ 580061 w 580061"/>
                <a:gd name="connsiteY0" fmla="*/ 213022 h 213022"/>
                <a:gd name="connsiteX1" fmla="*/ 0 w 580061"/>
                <a:gd name="connsiteY1" fmla="*/ 0 h 213022"/>
                <a:gd name="connsiteX2" fmla="*/ 499792 w 580061"/>
                <a:gd name="connsiteY2" fmla="*/ 0 h 213022"/>
                <a:gd name="connsiteX3" fmla="*/ 505187 w 580061"/>
                <a:gd name="connsiteY3" fmla="*/ 14753 h 213022"/>
                <a:gd name="connsiteX4" fmla="*/ 539920 w 580061"/>
                <a:gd name="connsiteY4" fmla="*/ 107640 h 213022"/>
                <a:gd name="connsiteX5" fmla="*/ 580061 w 580061"/>
                <a:gd name="connsiteY5" fmla="*/ 213022 h 2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061" h="213022">
                  <a:moveTo>
                    <a:pt x="580061" y="213022"/>
                  </a:moveTo>
                  <a:lnTo>
                    <a:pt x="0" y="0"/>
                  </a:lnTo>
                  <a:lnTo>
                    <a:pt x="499792" y="0"/>
                  </a:lnTo>
                  <a:lnTo>
                    <a:pt x="505187" y="14753"/>
                  </a:lnTo>
                  <a:cubicBezTo>
                    <a:pt x="516141" y="44346"/>
                    <a:pt x="527719" y="75300"/>
                    <a:pt x="539920" y="107640"/>
                  </a:cubicBezTo>
                  <a:lnTo>
                    <a:pt x="580061" y="213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7" name="任意多边形 6"/>
            <p:cNvSpPr/>
            <p:nvPr>
              <p:custDataLst>
                <p:tags r:id="rId15"/>
              </p:custDataLst>
            </p:nvPr>
          </p:nvSpPr>
          <p:spPr>
            <a:xfrm rot="15760025">
              <a:off x="9098810" y="3813589"/>
              <a:ext cx="3171628" cy="1112604"/>
            </a:xfrm>
            <a:custGeom>
              <a:avLst/>
              <a:gdLst>
                <a:gd name="connsiteX0" fmla="*/ 2211740 w 2211740"/>
                <a:gd name="connsiteY0" fmla="*/ 775587 h 775587"/>
                <a:gd name="connsiteX1" fmla="*/ 0 w 2211740"/>
                <a:gd name="connsiteY1" fmla="*/ 775587 h 775587"/>
                <a:gd name="connsiteX2" fmla="*/ 10331 w 2211740"/>
                <a:gd name="connsiteY2" fmla="*/ 695306 h 775587"/>
                <a:gd name="connsiteX3" fmla="*/ 97704 w 2211740"/>
                <a:gd name="connsiteY3" fmla="*/ 16360 h 775587"/>
                <a:gd name="connsiteX4" fmla="*/ 99809 w 2211740"/>
                <a:gd name="connsiteY4" fmla="*/ 0 h 775587"/>
                <a:gd name="connsiteX5" fmla="*/ 2211740 w 2211740"/>
                <a:gd name="connsiteY5" fmla="*/ 775587 h 77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11740" h="775587">
                  <a:moveTo>
                    <a:pt x="2211740" y="775587"/>
                  </a:moveTo>
                  <a:lnTo>
                    <a:pt x="0" y="775587"/>
                  </a:lnTo>
                  <a:lnTo>
                    <a:pt x="10331" y="695306"/>
                  </a:lnTo>
                  <a:cubicBezTo>
                    <a:pt x="66972" y="255157"/>
                    <a:pt x="89078" y="83392"/>
                    <a:pt x="97704" y="16360"/>
                  </a:cubicBezTo>
                  <a:lnTo>
                    <a:pt x="99809" y="0"/>
                  </a:lnTo>
                  <a:lnTo>
                    <a:pt x="2211740" y="7755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8" name="任意多边形 7"/>
            <p:cNvSpPr/>
            <p:nvPr>
              <p:custDataLst>
                <p:tags r:id="rId16"/>
              </p:custDataLst>
            </p:nvPr>
          </p:nvSpPr>
          <p:spPr>
            <a:xfrm rot="541764">
              <a:off x="9718832" y="1777664"/>
              <a:ext cx="1371313" cy="769890"/>
            </a:xfrm>
            <a:custGeom>
              <a:avLst/>
              <a:gdLst>
                <a:gd name="connsiteX0" fmla="*/ 800462 w 955602"/>
                <a:gd name="connsiteY0" fmla="*/ 0 h 536958"/>
                <a:gd name="connsiteX1" fmla="*/ 955602 w 955602"/>
                <a:gd name="connsiteY1" fmla="*/ 528405 h 536958"/>
                <a:gd name="connsiteX2" fmla="*/ 955034 w 955602"/>
                <a:gd name="connsiteY2" fmla="*/ 536958 h 536958"/>
                <a:gd name="connsiteX3" fmla="*/ 0 w 955602"/>
                <a:gd name="connsiteY3" fmla="*/ 536958 h 536958"/>
                <a:gd name="connsiteX4" fmla="*/ 10691 w 955602"/>
                <a:gd name="connsiteY4" fmla="*/ 530394 h 536958"/>
                <a:gd name="connsiteX5" fmla="*/ 633680 w 955602"/>
                <a:gd name="connsiteY5" fmla="*/ 120176 h 536958"/>
                <a:gd name="connsiteX6" fmla="*/ 759040 w 955602"/>
                <a:gd name="connsiteY6" fmla="*/ 30596 h 536958"/>
                <a:gd name="connsiteX7" fmla="*/ 800462 w 955602"/>
                <a:gd name="connsiteY7" fmla="*/ 0 h 53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02" h="536958">
                  <a:moveTo>
                    <a:pt x="800462" y="0"/>
                  </a:moveTo>
                  <a:lnTo>
                    <a:pt x="955602" y="528405"/>
                  </a:lnTo>
                  <a:lnTo>
                    <a:pt x="955034" y="536958"/>
                  </a:lnTo>
                  <a:lnTo>
                    <a:pt x="0" y="536958"/>
                  </a:lnTo>
                  <a:lnTo>
                    <a:pt x="10691" y="530394"/>
                  </a:lnTo>
                  <a:cubicBezTo>
                    <a:pt x="144735" y="446683"/>
                    <a:pt x="352135" y="308284"/>
                    <a:pt x="633680" y="120176"/>
                  </a:cubicBezTo>
                  <a:cubicBezTo>
                    <a:pt x="671174" y="94214"/>
                    <a:pt x="712896" y="64364"/>
                    <a:pt x="759040" y="30596"/>
                  </a:cubicBezTo>
                  <a:lnTo>
                    <a:pt x="800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9" name="任意多边形 8"/>
            <p:cNvSpPr/>
            <p:nvPr>
              <p:custDataLst>
                <p:tags r:id="rId17"/>
              </p:custDataLst>
            </p:nvPr>
          </p:nvSpPr>
          <p:spPr>
            <a:xfrm rot="541764">
              <a:off x="9529959" y="2561840"/>
              <a:ext cx="1415754" cy="817512"/>
            </a:xfrm>
            <a:custGeom>
              <a:avLst/>
              <a:gdLst>
                <a:gd name="connsiteX0" fmla="*/ 7085 w 987424"/>
                <a:gd name="connsiteY0" fmla="*/ 0 h 569992"/>
                <a:gd name="connsiteX1" fmla="*/ 987424 w 987424"/>
                <a:gd name="connsiteY1" fmla="*/ 0 h 569992"/>
                <a:gd name="connsiteX2" fmla="*/ 260922 w 987424"/>
                <a:gd name="connsiteY2" fmla="*/ 569992 h 569992"/>
                <a:gd name="connsiteX3" fmla="*/ 221297 w 987424"/>
                <a:gd name="connsiteY3" fmla="*/ 484091 h 569992"/>
                <a:gd name="connsiteX4" fmla="*/ 0 w 987424"/>
                <a:gd name="connsiteY4" fmla="*/ 4350 h 569992"/>
                <a:gd name="connsiteX5" fmla="*/ 7085 w 987424"/>
                <a:gd name="connsiteY5" fmla="*/ 0 h 56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424" h="569992">
                  <a:moveTo>
                    <a:pt x="7085" y="0"/>
                  </a:moveTo>
                  <a:lnTo>
                    <a:pt x="987424" y="0"/>
                  </a:lnTo>
                  <a:lnTo>
                    <a:pt x="260922" y="569992"/>
                  </a:lnTo>
                  <a:lnTo>
                    <a:pt x="221297" y="484091"/>
                  </a:lnTo>
                  <a:cubicBezTo>
                    <a:pt x="0" y="4350"/>
                    <a:pt x="0" y="4350"/>
                    <a:pt x="0" y="4350"/>
                  </a:cubicBezTo>
                  <a:lnTo>
                    <a:pt x="708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18"/>
              </p:custDataLst>
            </p:nvPr>
          </p:nvSpPr>
          <p:spPr>
            <a:xfrm rot="541764">
              <a:off x="9745814" y="2611050"/>
              <a:ext cx="1012613" cy="3236711"/>
            </a:xfrm>
            <a:custGeom>
              <a:avLst/>
              <a:gdLst>
                <a:gd name="connsiteX0" fmla="*/ 706290 w 706290"/>
                <a:gd name="connsiteY0" fmla="*/ 0 h 2257087"/>
                <a:gd name="connsiteX1" fmla="*/ 556307 w 706290"/>
                <a:gd name="connsiteY1" fmla="*/ 2256365 h 2257087"/>
                <a:gd name="connsiteX2" fmla="*/ 553341 w 706290"/>
                <a:gd name="connsiteY2" fmla="*/ 2256836 h 2257087"/>
                <a:gd name="connsiteX3" fmla="*/ 551759 w 706290"/>
                <a:gd name="connsiteY3" fmla="*/ 2257087 h 2257087"/>
                <a:gd name="connsiteX4" fmla="*/ 374603 w 706290"/>
                <a:gd name="connsiteY4" fmla="*/ 1214515 h 2257087"/>
                <a:gd name="connsiteX5" fmla="*/ 234274 w 706290"/>
                <a:gd name="connsiteY5" fmla="*/ 451870 h 2257087"/>
                <a:gd name="connsiteX6" fmla="*/ 104614 w 706290"/>
                <a:gd name="connsiteY6" fmla="*/ 502957 h 2257087"/>
                <a:gd name="connsiteX7" fmla="*/ 47471 w 706290"/>
                <a:gd name="connsiteY7" fmla="*/ 528709 h 2257087"/>
                <a:gd name="connsiteX8" fmla="*/ 0 w 706290"/>
                <a:gd name="connsiteY8" fmla="*/ 554134 h 2257087"/>
                <a:gd name="connsiteX9" fmla="*/ 706290 w 706290"/>
                <a:gd name="connsiteY9" fmla="*/ 0 h 225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6290" h="2257087">
                  <a:moveTo>
                    <a:pt x="706290" y="0"/>
                  </a:moveTo>
                  <a:lnTo>
                    <a:pt x="556307" y="2256365"/>
                  </a:lnTo>
                  <a:lnTo>
                    <a:pt x="553341" y="2256836"/>
                  </a:lnTo>
                  <a:cubicBezTo>
                    <a:pt x="551759" y="2257087"/>
                    <a:pt x="551759" y="2257087"/>
                    <a:pt x="551759" y="2257087"/>
                  </a:cubicBezTo>
                  <a:cubicBezTo>
                    <a:pt x="492110" y="1881715"/>
                    <a:pt x="433451" y="1536669"/>
                    <a:pt x="374603" y="1214515"/>
                  </a:cubicBezTo>
                  <a:cubicBezTo>
                    <a:pt x="356105" y="1122194"/>
                    <a:pt x="311621" y="866344"/>
                    <a:pt x="234274" y="451870"/>
                  </a:cubicBezTo>
                  <a:cubicBezTo>
                    <a:pt x="212468" y="459145"/>
                    <a:pt x="169444" y="477413"/>
                    <a:pt x="104614" y="502957"/>
                  </a:cubicBezTo>
                  <a:cubicBezTo>
                    <a:pt x="86539" y="509640"/>
                    <a:pt x="67828" y="518329"/>
                    <a:pt x="47471" y="528709"/>
                  </a:cubicBezTo>
                  <a:lnTo>
                    <a:pt x="0" y="554134"/>
                  </a:lnTo>
                  <a:lnTo>
                    <a:pt x="7062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19"/>
              </p:custDataLst>
            </p:nvPr>
          </p:nvSpPr>
          <p:spPr>
            <a:xfrm rot="17893669">
              <a:off x="10689315" y="2013413"/>
              <a:ext cx="955616" cy="261882"/>
            </a:xfrm>
            <a:custGeom>
              <a:avLst/>
              <a:gdLst>
                <a:gd name="connsiteX0" fmla="*/ 666705 w 666705"/>
                <a:gd name="connsiteY0" fmla="*/ 2769 h 182436"/>
                <a:gd name="connsiteX1" fmla="*/ 661876 w 666705"/>
                <a:gd name="connsiteY1" fmla="*/ 182436 h 182436"/>
                <a:gd name="connsiteX2" fmla="*/ 0 w 666705"/>
                <a:gd name="connsiteY2" fmla="*/ 182436 h 182436"/>
                <a:gd name="connsiteX3" fmla="*/ 662535 w 666705"/>
                <a:gd name="connsiteY3" fmla="*/ 0 h 182436"/>
                <a:gd name="connsiteX4" fmla="*/ 666705 w 666705"/>
                <a:gd name="connsiteY4" fmla="*/ 2769 h 18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05" h="182436">
                  <a:moveTo>
                    <a:pt x="666705" y="2769"/>
                  </a:moveTo>
                  <a:lnTo>
                    <a:pt x="661876" y="182436"/>
                  </a:lnTo>
                  <a:lnTo>
                    <a:pt x="0" y="182436"/>
                  </a:lnTo>
                  <a:lnTo>
                    <a:pt x="662535" y="0"/>
                  </a:lnTo>
                  <a:lnTo>
                    <a:pt x="666705" y="27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grpSp>
        <p:nvGrpSpPr>
          <p:cNvPr id="12" name="组合 14"/>
          <p:cNvGrpSpPr/>
          <p:nvPr>
            <p:custDataLst>
              <p:tags r:id="rId2"/>
            </p:custDataLst>
          </p:nvPr>
        </p:nvGrpSpPr>
        <p:grpSpPr bwMode="auto">
          <a:xfrm>
            <a:off x="0" y="0"/>
            <a:ext cx="5162550" cy="7299325"/>
            <a:chOff x="-1" y="0"/>
            <a:chExt cx="5162843" cy="7299053"/>
          </a:xfrm>
        </p:grpSpPr>
        <p:sp>
          <p:nvSpPr>
            <p:cNvPr id="13" name="直角三角形 12"/>
            <p:cNvSpPr/>
            <p:nvPr>
              <p:custDataLst>
                <p:tags r:id="rId8"/>
              </p:custDataLst>
            </p:nvPr>
          </p:nvSpPr>
          <p:spPr>
            <a:xfrm>
              <a:off x="-1" y="0"/>
              <a:ext cx="5162843" cy="6857744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等腰三角形 13"/>
            <p:cNvSpPr/>
            <p:nvPr>
              <p:custDataLst>
                <p:tags r:id="rId9"/>
              </p:custDataLst>
            </p:nvPr>
          </p:nvSpPr>
          <p:spPr>
            <a:xfrm rot="21085200">
              <a:off x="663612" y="4455947"/>
              <a:ext cx="2965618" cy="2119233"/>
            </a:xfrm>
            <a:prstGeom prst="triangle">
              <a:avLst>
                <a:gd name="adj" fmla="val 90307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5" name="等腰三角形 14"/>
            <p:cNvSpPr/>
            <p:nvPr>
              <p:custDataLst>
                <p:tags r:id="rId10"/>
              </p:custDataLst>
            </p:nvPr>
          </p:nvSpPr>
          <p:spPr>
            <a:xfrm rot="10800000">
              <a:off x="-1" y="0"/>
              <a:ext cx="4022953" cy="3428872"/>
            </a:xfrm>
            <a:prstGeom prst="triangle">
              <a:avLst>
                <a:gd name="adj" fmla="val 86104"/>
              </a:avLst>
            </a:prstGeom>
            <a:solidFill>
              <a:schemeClr val="accent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6" name="任意多边形 15"/>
            <p:cNvSpPr/>
            <p:nvPr>
              <p:custDataLst>
                <p:tags r:id="rId11"/>
              </p:custDataLst>
            </p:nvPr>
          </p:nvSpPr>
          <p:spPr>
            <a:xfrm rot="14083852">
              <a:off x="-400746" y="5156722"/>
              <a:ext cx="2587528" cy="1697134"/>
            </a:xfrm>
            <a:custGeom>
              <a:avLst/>
              <a:gdLst>
                <a:gd name="connsiteX0" fmla="*/ 1121012 w 1121012"/>
                <a:gd name="connsiteY0" fmla="*/ 1252465 h 1252465"/>
                <a:gd name="connsiteX1" fmla="*/ 0 w 1121012"/>
                <a:gd name="connsiteY1" fmla="*/ 1252465 h 1252465"/>
                <a:gd name="connsiteX2" fmla="*/ 653409 w 1121012"/>
                <a:gd name="connsiteY2" fmla="*/ 0 h 1252465"/>
                <a:gd name="connsiteX3" fmla="*/ 1121012 w 1121012"/>
                <a:gd name="connsiteY3" fmla="*/ 1252465 h 125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012" h="1252465">
                  <a:moveTo>
                    <a:pt x="1121012" y="1252465"/>
                  </a:moveTo>
                  <a:lnTo>
                    <a:pt x="0" y="1252465"/>
                  </a:lnTo>
                  <a:lnTo>
                    <a:pt x="653409" y="0"/>
                  </a:lnTo>
                  <a:lnTo>
                    <a:pt x="1121012" y="1252465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7" name="任意多边形 16"/>
            <p:cNvSpPr/>
            <p:nvPr>
              <p:custDataLst>
                <p:tags r:id="rId12"/>
              </p:custDataLst>
            </p:nvPr>
          </p:nvSpPr>
          <p:spPr>
            <a:xfrm rot="16200000">
              <a:off x="-154646" y="2627879"/>
              <a:ext cx="3081222" cy="2768757"/>
            </a:xfrm>
            <a:custGeom>
              <a:avLst/>
              <a:gdLst>
                <a:gd name="connsiteX0" fmla="*/ 3082169 w 3082169"/>
                <a:gd name="connsiteY0" fmla="*/ 2768303 h 2768303"/>
                <a:gd name="connsiteX1" fmla="*/ 0 w 3082169"/>
                <a:gd name="connsiteY1" fmla="*/ 1778081 h 2768303"/>
                <a:gd name="connsiteX2" fmla="*/ 927623 w 3082169"/>
                <a:gd name="connsiteY2" fmla="*/ 0 h 2768303"/>
                <a:gd name="connsiteX3" fmla="*/ 2048635 w 3082169"/>
                <a:gd name="connsiteY3" fmla="*/ 0 h 2768303"/>
                <a:gd name="connsiteX4" fmla="*/ 3082169 w 3082169"/>
                <a:gd name="connsiteY4" fmla="*/ 2768303 h 276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2169" h="2768303">
                  <a:moveTo>
                    <a:pt x="3082169" y="2768303"/>
                  </a:moveTo>
                  <a:lnTo>
                    <a:pt x="0" y="1778081"/>
                  </a:lnTo>
                  <a:lnTo>
                    <a:pt x="927623" y="0"/>
                  </a:lnTo>
                  <a:lnTo>
                    <a:pt x="2048635" y="0"/>
                  </a:lnTo>
                  <a:lnTo>
                    <a:pt x="3082169" y="2768303"/>
                  </a:lnTo>
                  <a:close/>
                </a:path>
              </a:pathLst>
            </a:custGeom>
            <a:solidFill>
              <a:schemeClr val="accent1">
                <a:lumMod val="7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51872" y="1363481"/>
            <a:ext cx="5540273" cy="2298449"/>
          </a:xfrm>
        </p:spPr>
        <p:txBody>
          <a:bodyPr anchor="b"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4351872" y="3693711"/>
            <a:ext cx="5540273" cy="185936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C7F8A85-5ED4-41A5-9B6E-5522D8F9CA1E}" type="datetimeFigureOut">
              <a:rPr lang="zh-CN" altLang="en-US"/>
              <a:t>2024/1/20</a:t>
            </a:fld>
            <a:endParaRPr lang="zh-CN" altLang="en-US"/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8268FA1-A6E5-42E1-80A5-AAFE5F23542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-32543" y="58738"/>
            <a:ext cx="863600" cy="1714502"/>
            <a:chOff x="-25400" y="58738"/>
            <a:chExt cx="863600" cy="1714502"/>
          </a:xfrm>
        </p:grpSpPr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 bwMode="auto">
            <a:xfrm>
              <a:off x="7937" y="1344614"/>
              <a:ext cx="428625" cy="428626"/>
            </a:xfrm>
            <a:custGeom>
              <a:avLst/>
              <a:gdLst>
                <a:gd name="connsiteX0" fmla="*/ 0 w 323521"/>
                <a:gd name="connsiteY0" fmla="*/ 0 h 323521"/>
                <a:gd name="connsiteX1" fmla="*/ 323521 w 323521"/>
                <a:gd name="connsiteY1" fmla="*/ 0 h 323521"/>
                <a:gd name="connsiteX2" fmla="*/ 0 w 323521"/>
                <a:gd name="connsiteY2" fmla="*/ 323521 h 323521"/>
                <a:gd name="connsiteX3" fmla="*/ 0 w 323521"/>
                <a:gd name="connsiteY3" fmla="*/ 0 h 3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21" h="323521">
                  <a:moveTo>
                    <a:pt x="0" y="0"/>
                  </a:moveTo>
                  <a:lnTo>
                    <a:pt x="323521" y="0"/>
                  </a:lnTo>
                  <a:lnTo>
                    <a:pt x="0" y="323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 bwMode="auto">
            <a:xfrm>
              <a:off x="7937" y="215900"/>
              <a:ext cx="676275" cy="719138"/>
            </a:xfrm>
            <a:custGeom>
              <a:avLst/>
              <a:gdLst>
                <a:gd name="connsiteX0" fmla="*/ 118730 w 510032"/>
                <a:gd name="connsiteY0" fmla="*/ 0 h 542612"/>
                <a:gd name="connsiteX1" fmla="*/ 510032 w 510032"/>
                <a:gd name="connsiteY1" fmla="*/ 391302 h 542612"/>
                <a:gd name="connsiteX2" fmla="*/ 0 w 510032"/>
                <a:gd name="connsiteY2" fmla="*/ 542612 h 542612"/>
                <a:gd name="connsiteX3" fmla="*/ 0 w 510032"/>
                <a:gd name="connsiteY3" fmla="*/ 218890 h 542612"/>
                <a:gd name="connsiteX4" fmla="*/ 118730 w 510032"/>
                <a:gd name="connsiteY4" fmla="*/ 0 h 54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32" h="542612">
                  <a:moveTo>
                    <a:pt x="118730" y="0"/>
                  </a:moveTo>
                  <a:lnTo>
                    <a:pt x="510032" y="391302"/>
                  </a:lnTo>
                  <a:lnTo>
                    <a:pt x="0" y="542612"/>
                  </a:lnTo>
                  <a:lnTo>
                    <a:pt x="0" y="218890"/>
                  </a:lnTo>
                  <a:lnTo>
                    <a:pt x="118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10"/>
              </p:custDataLst>
            </p:nvPr>
          </p:nvSpPr>
          <p:spPr bwMode="auto">
            <a:xfrm>
              <a:off x="7937" y="58738"/>
              <a:ext cx="157163" cy="447675"/>
            </a:xfrm>
            <a:custGeom>
              <a:avLst/>
              <a:gdLst>
                <a:gd name="connsiteX0" fmla="*/ 0 w 118730"/>
                <a:gd name="connsiteY0" fmla="*/ 0 h 337620"/>
                <a:gd name="connsiteX1" fmla="*/ 118730 w 118730"/>
                <a:gd name="connsiteY1" fmla="*/ 118730 h 337620"/>
                <a:gd name="connsiteX2" fmla="*/ 0 w 118730"/>
                <a:gd name="connsiteY2" fmla="*/ 337620 h 337620"/>
                <a:gd name="connsiteX3" fmla="*/ 0 w 118730"/>
                <a:gd name="connsiteY3" fmla="*/ 0 h 33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30" h="337620">
                  <a:moveTo>
                    <a:pt x="0" y="0"/>
                  </a:moveTo>
                  <a:lnTo>
                    <a:pt x="118730" y="118730"/>
                  </a:lnTo>
                  <a:lnTo>
                    <a:pt x="0" y="337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2" name="任意多边形 11"/>
            <p:cNvSpPr/>
            <p:nvPr>
              <p:custDataLst>
                <p:tags r:id="rId11"/>
              </p:custDataLst>
            </p:nvPr>
          </p:nvSpPr>
          <p:spPr bwMode="auto">
            <a:xfrm>
              <a:off x="7937" y="1139826"/>
              <a:ext cx="633412" cy="204788"/>
            </a:xfrm>
            <a:custGeom>
              <a:avLst/>
              <a:gdLst>
                <a:gd name="connsiteX0" fmla="*/ 478288 w 478288"/>
                <a:gd name="connsiteY0" fmla="*/ 0 h 154767"/>
                <a:gd name="connsiteX1" fmla="*/ 323521 w 478288"/>
                <a:gd name="connsiteY1" fmla="*/ 154767 h 154767"/>
                <a:gd name="connsiteX2" fmla="*/ 0 w 478288"/>
                <a:gd name="connsiteY2" fmla="*/ 154767 h 154767"/>
                <a:gd name="connsiteX3" fmla="*/ 0 w 478288"/>
                <a:gd name="connsiteY3" fmla="*/ 141892 h 154767"/>
                <a:gd name="connsiteX4" fmla="*/ 478288 w 478288"/>
                <a:gd name="connsiteY4" fmla="*/ 0 h 1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288" h="154767">
                  <a:moveTo>
                    <a:pt x="478288" y="0"/>
                  </a:moveTo>
                  <a:lnTo>
                    <a:pt x="323521" y="154767"/>
                  </a:lnTo>
                  <a:lnTo>
                    <a:pt x="0" y="154767"/>
                  </a:lnTo>
                  <a:lnTo>
                    <a:pt x="0" y="141892"/>
                  </a:lnTo>
                  <a:lnTo>
                    <a:pt x="4782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 bwMode="auto">
            <a:xfrm rot="1442336">
              <a:off x="288925" y="823913"/>
              <a:ext cx="334963" cy="539750"/>
            </a:xfrm>
            <a:custGeom>
              <a:avLst/>
              <a:gdLst>
                <a:gd name="connsiteX0" fmla="*/ 40312 w 252306"/>
                <a:gd name="connsiteY0" fmla="*/ 0 h 407313"/>
                <a:gd name="connsiteX1" fmla="*/ 252306 w 252306"/>
                <a:gd name="connsiteY1" fmla="*/ 191345 h 407313"/>
                <a:gd name="connsiteX2" fmla="*/ 0 w 252306"/>
                <a:gd name="connsiteY2" fmla="*/ 407313 h 407313"/>
                <a:gd name="connsiteX3" fmla="*/ 0 w 252306"/>
                <a:gd name="connsiteY3" fmla="*/ 34506 h 407313"/>
                <a:gd name="connsiteX4" fmla="*/ 40312 w 252306"/>
                <a:gd name="connsiteY4" fmla="*/ 0 h 40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06" h="407313">
                  <a:moveTo>
                    <a:pt x="40312" y="0"/>
                  </a:moveTo>
                  <a:lnTo>
                    <a:pt x="252306" y="191345"/>
                  </a:lnTo>
                  <a:lnTo>
                    <a:pt x="0" y="407313"/>
                  </a:lnTo>
                  <a:lnTo>
                    <a:pt x="0" y="34506"/>
                  </a:lnTo>
                  <a:lnTo>
                    <a:pt x="40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任意多边形 13"/>
            <p:cNvSpPr/>
            <p:nvPr>
              <p:custDataLst>
                <p:tags r:id="rId13"/>
              </p:custDataLst>
            </p:nvPr>
          </p:nvSpPr>
          <p:spPr bwMode="auto">
            <a:xfrm rot="1442336">
              <a:off x="422275" y="730251"/>
              <a:ext cx="415925" cy="404813"/>
            </a:xfrm>
            <a:custGeom>
              <a:avLst/>
              <a:gdLst>
                <a:gd name="connsiteX0" fmla="*/ 132621 w 312947"/>
                <a:gd name="connsiteY0" fmla="*/ 0 h 304866"/>
                <a:gd name="connsiteX1" fmla="*/ 312947 w 312947"/>
                <a:gd name="connsiteY1" fmla="*/ 69080 h 304866"/>
                <a:gd name="connsiteX2" fmla="*/ 227808 w 312947"/>
                <a:gd name="connsiteY2" fmla="*/ 291329 h 304866"/>
                <a:gd name="connsiteX3" fmla="*/ 211994 w 312947"/>
                <a:gd name="connsiteY3" fmla="*/ 304866 h 304866"/>
                <a:gd name="connsiteX4" fmla="*/ 0 w 312947"/>
                <a:gd name="connsiteY4" fmla="*/ 113521 h 304866"/>
                <a:gd name="connsiteX5" fmla="*/ 132621 w 312947"/>
                <a:gd name="connsiteY5" fmla="*/ 0 h 30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947" h="304866">
                  <a:moveTo>
                    <a:pt x="132621" y="0"/>
                  </a:moveTo>
                  <a:lnTo>
                    <a:pt x="312947" y="69080"/>
                  </a:lnTo>
                  <a:lnTo>
                    <a:pt x="227808" y="291329"/>
                  </a:lnTo>
                  <a:lnTo>
                    <a:pt x="211994" y="304866"/>
                  </a:lnTo>
                  <a:lnTo>
                    <a:pt x="0" y="113521"/>
                  </a:lnTo>
                  <a:lnTo>
                    <a:pt x="13262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5" name="任意多边形 14"/>
            <p:cNvSpPr/>
            <p:nvPr>
              <p:custDataLst>
                <p:tags r:id="rId14"/>
              </p:custDataLst>
            </p:nvPr>
          </p:nvSpPr>
          <p:spPr bwMode="auto">
            <a:xfrm rot="1442336">
              <a:off x="-25400" y="731838"/>
              <a:ext cx="306388" cy="619125"/>
            </a:xfrm>
            <a:custGeom>
              <a:avLst/>
              <a:gdLst>
                <a:gd name="connsiteX0" fmla="*/ 231226 w 231226"/>
                <a:gd name="connsiteY0" fmla="*/ 0 h 467722"/>
                <a:gd name="connsiteX1" fmla="*/ 231226 w 231226"/>
                <a:gd name="connsiteY1" fmla="*/ 372807 h 467722"/>
                <a:gd name="connsiteX2" fmla="*/ 120341 w 231226"/>
                <a:gd name="connsiteY2" fmla="*/ 467722 h 467722"/>
                <a:gd name="connsiteX3" fmla="*/ 0 w 231226"/>
                <a:gd name="connsiteY3" fmla="*/ 197925 h 467722"/>
                <a:gd name="connsiteX4" fmla="*/ 231226 w 231226"/>
                <a:gd name="connsiteY4" fmla="*/ 0 h 4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226" h="467722">
                  <a:moveTo>
                    <a:pt x="231226" y="0"/>
                  </a:moveTo>
                  <a:lnTo>
                    <a:pt x="231226" y="372807"/>
                  </a:lnTo>
                  <a:lnTo>
                    <a:pt x="120341" y="467722"/>
                  </a:lnTo>
                  <a:lnTo>
                    <a:pt x="0" y="197925"/>
                  </a:lnTo>
                  <a:lnTo>
                    <a:pt x="2312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52000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85A9D93-7034-4B6C-B3C8-F1372C9499FE}" type="datetimeFigureOut">
              <a:rPr lang="zh-CN" altLang="en-US"/>
              <a:t>2024/1/20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65476F3-51A1-4E58-B71D-801CB6EE0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765300"/>
            <a:ext cx="5157787" cy="7397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579685"/>
            <a:ext cx="5157787" cy="360997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765300"/>
            <a:ext cx="5183188" cy="7397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579685"/>
            <a:ext cx="5183188" cy="360997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7E2D4F-5929-4D6B-9957-ED30E2F48079}" type="datetimeFigureOut">
              <a:rPr lang="zh-CN" altLang="en-US"/>
              <a:t>2024/1/20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0F3909B-8AB8-400A-80F6-0AC1A3F1A94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102799F-AC0F-4240-B2A9-6DAB1FF96DFB}" type="datetimeFigureOut">
              <a:rPr lang="zh-CN" altLang="en-US"/>
              <a:t>2024/1/20</a:t>
            </a:fld>
            <a:endParaRPr lang="zh-CN" altLang="en-US" dirty="0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F7470FB-837A-4B67-8F47-B0D43970F939}" type="slidenum">
              <a:rPr lang="zh-CN" altLang="en-US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-32543" y="58738"/>
            <a:ext cx="863600" cy="1714502"/>
            <a:chOff x="-25400" y="58738"/>
            <a:chExt cx="863600" cy="1714502"/>
          </a:xfrm>
        </p:grpSpPr>
        <p:sp>
          <p:nvSpPr>
            <p:cNvPr id="6" name="任意多边形 5"/>
            <p:cNvSpPr/>
            <p:nvPr>
              <p:custDataLst>
                <p:tags r:id="rId5"/>
              </p:custDataLst>
            </p:nvPr>
          </p:nvSpPr>
          <p:spPr bwMode="auto">
            <a:xfrm>
              <a:off x="7937" y="1344614"/>
              <a:ext cx="428625" cy="428626"/>
            </a:xfrm>
            <a:custGeom>
              <a:avLst/>
              <a:gdLst>
                <a:gd name="connsiteX0" fmla="*/ 0 w 323521"/>
                <a:gd name="connsiteY0" fmla="*/ 0 h 323521"/>
                <a:gd name="connsiteX1" fmla="*/ 323521 w 323521"/>
                <a:gd name="connsiteY1" fmla="*/ 0 h 323521"/>
                <a:gd name="connsiteX2" fmla="*/ 0 w 323521"/>
                <a:gd name="connsiteY2" fmla="*/ 323521 h 323521"/>
                <a:gd name="connsiteX3" fmla="*/ 0 w 323521"/>
                <a:gd name="connsiteY3" fmla="*/ 0 h 3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21" h="323521">
                  <a:moveTo>
                    <a:pt x="0" y="0"/>
                  </a:moveTo>
                  <a:lnTo>
                    <a:pt x="323521" y="0"/>
                  </a:lnTo>
                  <a:lnTo>
                    <a:pt x="0" y="323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 bwMode="auto">
            <a:xfrm>
              <a:off x="7937" y="215900"/>
              <a:ext cx="676275" cy="719138"/>
            </a:xfrm>
            <a:custGeom>
              <a:avLst/>
              <a:gdLst>
                <a:gd name="connsiteX0" fmla="*/ 118730 w 510032"/>
                <a:gd name="connsiteY0" fmla="*/ 0 h 542612"/>
                <a:gd name="connsiteX1" fmla="*/ 510032 w 510032"/>
                <a:gd name="connsiteY1" fmla="*/ 391302 h 542612"/>
                <a:gd name="connsiteX2" fmla="*/ 0 w 510032"/>
                <a:gd name="connsiteY2" fmla="*/ 542612 h 542612"/>
                <a:gd name="connsiteX3" fmla="*/ 0 w 510032"/>
                <a:gd name="connsiteY3" fmla="*/ 218890 h 542612"/>
                <a:gd name="connsiteX4" fmla="*/ 118730 w 510032"/>
                <a:gd name="connsiteY4" fmla="*/ 0 h 54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32" h="542612">
                  <a:moveTo>
                    <a:pt x="118730" y="0"/>
                  </a:moveTo>
                  <a:lnTo>
                    <a:pt x="510032" y="391302"/>
                  </a:lnTo>
                  <a:lnTo>
                    <a:pt x="0" y="542612"/>
                  </a:lnTo>
                  <a:lnTo>
                    <a:pt x="0" y="218890"/>
                  </a:lnTo>
                  <a:lnTo>
                    <a:pt x="118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 bwMode="auto">
            <a:xfrm>
              <a:off x="7937" y="58738"/>
              <a:ext cx="157163" cy="447675"/>
            </a:xfrm>
            <a:custGeom>
              <a:avLst/>
              <a:gdLst>
                <a:gd name="connsiteX0" fmla="*/ 0 w 118730"/>
                <a:gd name="connsiteY0" fmla="*/ 0 h 337620"/>
                <a:gd name="connsiteX1" fmla="*/ 118730 w 118730"/>
                <a:gd name="connsiteY1" fmla="*/ 118730 h 337620"/>
                <a:gd name="connsiteX2" fmla="*/ 0 w 118730"/>
                <a:gd name="connsiteY2" fmla="*/ 337620 h 337620"/>
                <a:gd name="connsiteX3" fmla="*/ 0 w 118730"/>
                <a:gd name="connsiteY3" fmla="*/ 0 h 33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30" h="337620">
                  <a:moveTo>
                    <a:pt x="0" y="0"/>
                  </a:moveTo>
                  <a:lnTo>
                    <a:pt x="118730" y="118730"/>
                  </a:lnTo>
                  <a:lnTo>
                    <a:pt x="0" y="337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 bwMode="auto">
            <a:xfrm>
              <a:off x="7937" y="1139826"/>
              <a:ext cx="633412" cy="204788"/>
            </a:xfrm>
            <a:custGeom>
              <a:avLst/>
              <a:gdLst>
                <a:gd name="connsiteX0" fmla="*/ 478288 w 478288"/>
                <a:gd name="connsiteY0" fmla="*/ 0 h 154767"/>
                <a:gd name="connsiteX1" fmla="*/ 323521 w 478288"/>
                <a:gd name="connsiteY1" fmla="*/ 154767 h 154767"/>
                <a:gd name="connsiteX2" fmla="*/ 0 w 478288"/>
                <a:gd name="connsiteY2" fmla="*/ 154767 h 154767"/>
                <a:gd name="connsiteX3" fmla="*/ 0 w 478288"/>
                <a:gd name="connsiteY3" fmla="*/ 141892 h 154767"/>
                <a:gd name="connsiteX4" fmla="*/ 478288 w 478288"/>
                <a:gd name="connsiteY4" fmla="*/ 0 h 1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288" h="154767">
                  <a:moveTo>
                    <a:pt x="478288" y="0"/>
                  </a:moveTo>
                  <a:lnTo>
                    <a:pt x="323521" y="154767"/>
                  </a:lnTo>
                  <a:lnTo>
                    <a:pt x="0" y="154767"/>
                  </a:lnTo>
                  <a:lnTo>
                    <a:pt x="0" y="141892"/>
                  </a:lnTo>
                  <a:lnTo>
                    <a:pt x="4782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 bwMode="auto">
            <a:xfrm rot="1442336">
              <a:off x="288925" y="823913"/>
              <a:ext cx="334963" cy="539750"/>
            </a:xfrm>
            <a:custGeom>
              <a:avLst/>
              <a:gdLst>
                <a:gd name="connsiteX0" fmla="*/ 40312 w 252306"/>
                <a:gd name="connsiteY0" fmla="*/ 0 h 407313"/>
                <a:gd name="connsiteX1" fmla="*/ 252306 w 252306"/>
                <a:gd name="connsiteY1" fmla="*/ 191345 h 407313"/>
                <a:gd name="connsiteX2" fmla="*/ 0 w 252306"/>
                <a:gd name="connsiteY2" fmla="*/ 407313 h 407313"/>
                <a:gd name="connsiteX3" fmla="*/ 0 w 252306"/>
                <a:gd name="connsiteY3" fmla="*/ 34506 h 407313"/>
                <a:gd name="connsiteX4" fmla="*/ 40312 w 252306"/>
                <a:gd name="connsiteY4" fmla="*/ 0 h 40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06" h="407313">
                  <a:moveTo>
                    <a:pt x="40312" y="0"/>
                  </a:moveTo>
                  <a:lnTo>
                    <a:pt x="252306" y="191345"/>
                  </a:lnTo>
                  <a:lnTo>
                    <a:pt x="0" y="407313"/>
                  </a:lnTo>
                  <a:lnTo>
                    <a:pt x="0" y="34506"/>
                  </a:lnTo>
                  <a:lnTo>
                    <a:pt x="40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任意多边形 13"/>
            <p:cNvSpPr/>
            <p:nvPr>
              <p:custDataLst>
                <p:tags r:id="rId10"/>
              </p:custDataLst>
            </p:nvPr>
          </p:nvSpPr>
          <p:spPr bwMode="auto">
            <a:xfrm rot="1442336">
              <a:off x="422275" y="730251"/>
              <a:ext cx="415925" cy="404813"/>
            </a:xfrm>
            <a:custGeom>
              <a:avLst/>
              <a:gdLst>
                <a:gd name="connsiteX0" fmla="*/ 132621 w 312947"/>
                <a:gd name="connsiteY0" fmla="*/ 0 h 304866"/>
                <a:gd name="connsiteX1" fmla="*/ 312947 w 312947"/>
                <a:gd name="connsiteY1" fmla="*/ 69080 h 304866"/>
                <a:gd name="connsiteX2" fmla="*/ 227808 w 312947"/>
                <a:gd name="connsiteY2" fmla="*/ 291329 h 304866"/>
                <a:gd name="connsiteX3" fmla="*/ 211994 w 312947"/>
                <a:gd name="connsiteY3" fmla="*/ 304866 h 304866"/>
                <a:gd name="connsiteX4" fmla="*/ 0 w 312947"/>
                <a:gd name="connsiteY4" fmla="*/ 113521 h 304866"/>
                <a:gd name="connsiteX5" fmla="*/ 132621 w 312947"/>
                <a:gd name="connsiteY5" fmla="*/ 0 h 30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947" h="304866">
                  <a:moveTo>
                    <a:pt x="132621" y="0"/>
                  </a:moveTo>
                  <a:lnTo>
                    <a:pt x="312947" y="69080"/>
                  </a:lnTo>
                  <a:lnTo>
                    <a:pt x="227808" y="291329"/>
                  </a:lnTo>
                  <a:lnTo>
                    <a:pt x="211994" y="304866"/>
                  </a:lnTo>
                  <a:lnTo>
                    <a:pt x="0" y="113521"/>
                  </a:lnTo>
                  <a:lnTo>
                    <a:pt x="13262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5" name="任意多边形 14"/>
            <p:cNvSpPr/>
            <p:nvPr>
              <p:custDataLst>
                <p:tags r:id="rId11"/>
              </p:custDataLst>
            </p:nvPr>
          </p:nvSpPr>
          <p:spPr bwMode="auto">
            <a:xfrm rot="1442336">
              <a:off x="-25400" y="731838"/>
              <a:ext cx="306388" cy="619125"/>
            </a:xfrm>
            <a:custGeom>
              <a:avLst/>
              <a:gdLst>
                <a:gd name="connsiteX0" fmla="*/ 231226 w 231226"/>
                <a:gd name="connsiteY0" fmla="*/ 0 h 467722"/>
                <a:gd name="connsiteX1" fmla="*/ 231226 w 231226"/>
                <a:gd name="connsiteY1" fmla="*/ 372807 h 467722"/>
                <a:gd name="connsiteX2" fmla="*/ 120341 w 231226"/>
                <a:gd name="connsiteY2" fmla="*/ 467722 h 467722"/>
                <a:gd name="connsiteX3" fmla="*/ 0 w 231226"/>
                <a:gd name="connsiteY3" fmla="*/ 197925 h 467722"/>
                <a:gd name="connsiteX4" fmla="*/ 231226 w 231226"/>
                <a:gd name="connsiteY4" fmla="*/ 0 h 4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226" h="467722">
                  <a:moveTo>
                    <a:pt x="231226" y="0"/>
                  </a:moveTo>
                  <a:lnTo>
                    <a:pt x="231226" y="372807"/>
                  </a:lnTo>
                  <a:lnTo>
                    <a:pt x="120341" y="467722"/>
                  </a:lnTo>
                  <a:lnTo>
                    <a:pt x="0" y="197925"/>
                  </a:lnTo>
                  <a:lnTo>
                    <a:pt x="2312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884229" y="365125"/>
            <a:ext cx="1469570" cy="5811838"/>
          </a:xfrm>
        </p:spPr>
        <p:txBody>
          <a:bodyPr vert="eaVert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89154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E7211BC-4714-4247-A555-1D2395F238B5}" type="datetimeFigureOut">
              <a:rPr lang="zh-CN" altLang="en-US"/>
              <a:t>2024/1/20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FF449F8-4E9E-488B-B637-0896EF5FF9D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400413"/>
            <a:ext cx="27432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36FE67D-7B79-4418-B7FF-579C1362D054}" type="datetimeFigureOut">
              <a:rPr lang="zh-CN" altLang="en-US" smtClean="0"/>
              <a:t>2024/1/20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400413"/>
            <a:ext cx="41148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400413"/>
            <a:ext cx="27432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504D3E4-251E-4787-8CDC-7C2B89FF074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93.xml"/><Relationship Id="rId18" Type="http://schemas.openxmlformats.org/officeDocument/2006/relationships/tags" Target="../tags/tag198.xml"/><Relationship Id="rId26" Type="http://schemas.openxmlformats.org/officeDocument/2006/relationships/tags" Target="../tags/tag206.xml"/><Relationship Id="rId39" Type="http://schemas.openxmlformats.org/officeDocument/2006/relationships/tags" Target="../tags/tag219.xml"/><Relationship Id="rId21" Type="http://schemas.openxmlformats.org/officeDocument/2006/relationships/tags" Target="../tags/tag201.xml"/><Relationship Id="rId34" Type="http://schemas.openxmlformats.org/officeDocument/2006/relationships/tags" Target="../tags/tag214.xml"/><Relationship Id="rId42" Type="http://schemas.openxmlformats.org/officeDocument/2006/relationships/notesSlide" Target="../notesSlides/notesSlide1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tags" Target="../tags/tag200.xml"/><Relationship Id="rId29" Type="http://schemas.openxmlformats.org/officeDocument/2006/relationships/tags" Target="../tags/tag209.xml"/><Relationship Id="rId41" Type="http://schemas.openxmlformats.org/officeDocument/2006/relationships/slideLayout" Target="../slideLayouts/slideLayout7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tags" Target="../tags/tag204.xml"/><Relationship Id="rId32" Type="http://schemas.openxmlformats.org/officeDocument/2006/relationships/tags" Target="../tags/tag212.xml"/><Relationship Id="rId37" Type="http://schemas.openxmlformats.org/officeDocument/2006/relationships/tags" Target="../tags/tag217.xml"/><Relationship Id="rId40" Type="http://schemas.openxmlformats.org/officeDocument/2006/relationships/tags" Target="../tags/tag220.xml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tags" Target="../tags/tag203.xml"/><Relationship Id="rId28" Type="http://schemas.openxmlformats.org/officeDocument/2006/relationships/tags" Target="../tags/tag208.xml"/><Relationship Id="rId36" Type="http://schemas.openxmlformats.org/officeDocument/2006/relationships/tags" Target="../tags/tag216.xml"/><Relationship Id="rId10" Type="http://schemas.openxmlformats.org/officeDocument/2006/relationships/tags" Target="../tags/tag190.xml"/><Relationship Id="rId19" Type="http://schemas.openxmlformats.org/officeDocument/2006/relationships/tags" Target="../tags/tag199.xml"/><Relationship Id="rId31" Type="http://schemas.openxmlformats.org/officeDocument/2006/relationships/tags" Target="../tags/tag211.xml"/><Relationship Id="rId44" Type="http://schemas.openxmlformats.org/officeDocument/2006/relationships/image" Target="../media/image6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tags" Target="../tags/tag202.xml"/><Relationship Id="rId27" Type="http://schemas.openxmlformats.org/officeDocument/2006/relationships/tags" Target="../tags/tag207.xml"/><Relationship Id="rId30" Type="http://schemas.openxmlformats.org/officeDocument/2006/relationships/tags" Target="../tags/tag210.xml"/><Relationship Id="rId35" Type="http://schemas.openxmlformats.org/officeDocument/2006/relationships/tags" Target="../tags/tag215.xml"/><Relationship Id="rId43" Type="http://schemas.openxmlformats.org/officeDocument/2006/relationships/image" Target="../media/image5.png"/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5" Type="http://schemas.openxmlformats.org/officeDocument/2006/relationships/tags" Target="../tags/tag205.xml"/><Relationship Id="rId33" Type="http://schemas.openxmlformats.org/officeDocument/2006/relationships/tags" Target="../tags/tag213.xml"/><Relationship Id="rId38" Type="http://schemas.openxmlformats.org/officeDocument/2006/relationships/tags" Target="../tags/tag2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25.xml"/><Relationship Id="rId7" Type="http://schemas.openxmlformats.org/officeDocument/2006/relationships/image" Target="../media/image7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9.xml"/><Relationship Id="rId7" Type="http://schemas.microsoft.com/office/2007/relationships/hdphoto" Target="../media/hdphoto1.wdp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ctr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基于b站弹幕的数据分析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ctr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唐欣妍 10225501455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79CDA-6A19-5C12-BB6A-B13713D8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+mj-ea"/>
              </a:rPr>
              <a:t>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4C6022-A451-E562-AB62-F7B1DFE90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77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基本的去重、清洗等处理工作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MySQL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中利用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create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语句创建表格并存储数据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将“发送时间戳”转化为常用的日期格式，便于分析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excel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文件转化为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csv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utf-8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）格式文件</a:t>
            </a:r>
          </a:p>
        </p:txBody>
      </p:sp>
      <p:pic>
        <p:nvPicPr>
          <p:cNvPr id="4" name="图片 3" descr="a72794a436dcfac05e00c844bb253b9">
            <a:extLst>
              <a:ext uri="{FF2B5EF4-FFF2-40B4-BE49-F238E27FC236}">
                <a16:creationId xmlns:a16="http://schemas.microsoft.com/office/drawing/2014/main" id="{C9109A48-5893-2AC9-3C05-E27ADD51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64" b="27013"/>
          <a:stretch>
            <a:fillRect/>
          </a:stretch>
        </p:blipFill>
        <p:spPr>
          <a:xfrm>
            <a:off x="840105" y="3507991"/>
            <a:ext cx="5271135" cy="2094230"/>
          </a:xfrm>
          <a:prstGeom prst="rect">
            <a:avLst/>
          </a:prstGeom>
        </p:spPr>
      </p:pic>
      <p:pic>
        <p:nvPicPr>
          <p:cNvPr id="5" name="图片 4" descr="7d44e05512b43807760b0afa103df07">
            <a:extLst>
              <a:ext uri="{FF2B5EF4-FFF2-40B4-BE49-F238E27FC236}">
                <a16:creationId xmlns:a16="http://schemas.microsoft.com/office/drawing/2014/main" id="{1EF1B108-BD50-56F4-F2C8-3975CBB71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69"/>
          <a:stretch/>
        </p:blipFill>
        <p:spPr>
          <a:xfrm>
            <a:off x="6509016" y="3301366"/>
            <a:ext cx="5272405" cy="30100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660CC3-85EB-68C7-FC54-7DDB04F45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982598"/>
            <a:ext cx="5273040" cy="4267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9BD90F-8DCE-3007-ED41-294D15906151}"/>
              </a:ext>
            </a:extLst>
          </p:cNvPr>
          <p:cNvSpPr txBox="1"/>
          <p:nvPr/>
        </p:nvSpPr>
        <p:spPr>
          <a:xfrm>
            <a:off x="410579" y="6447107"/>
            <a:ext cx="6097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excel</a:t>
            </a:r>
            <a:r>
              <a:rPr lang="zh-CN" altLang="en-US" sz="16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中函数实现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D98D17-9A4D-A2C9-8DDC-F580A802D50C}"/>
              </a:ext>
            </a:extLst>
          </p:cNvPr>
          <p:cNvSpPr txBox="1"/>
          <p:nvPr/>
        </p:nvSpPr>
        <p:spPr>
          <a:xfrm>
            <a:off x="5996635" y="6384135"/>
            <a:ext cx="6097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经处理过的数据形式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695EAC-1405-62EE-7270-69D5115C84DF}"/>
              </a:ext>
            </a:extLst>
          </p:cNvPr>
          <p:cNvSpPr txBox="1"/>
          <p:nvPr/>
        </p:nvSpPr>
        <p:spPr>
          <a:xfrm>
            <a:off x="410579" y="5591996"/>
            <a:ext cx="6097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原先的数据文件格式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0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ctr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r>
              <a:rPr lang="zh-CN" altLang="en-US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、数据分析与可视化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147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923DA-982B-DC6F-A89B-815FD5D3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3">
                    <a:lumMod val="75000"/>
                  </a:schemeClr>
                </a:solidFill>
              </a:rPr>
              <a:t>数据可视化整体看板图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754B3D-2117-753F-0177-CC78F64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1174750"/>
            <a:ext cx="1036066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CD2CF-9202-57FB-B02E-8B5114AC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课题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：分析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站排行榜前十的视频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A25D8-0D0D-3A3D-49A9-2B3ED2E1F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771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首先，希望能探索</a:t>
            </a:r>
            <a:r>
              <a:rPr lang="en-US" altLang="zh-CN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站热门视频的性质特征，因此选取</a:t>
            </a:r>
            <a:r>
              <a:rPr lang="zh-CN" altLang="en-US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了</a:t>
            </a:r>
            <a:r>
              <a:rPr lang="zh-CN" altLang="en-US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某日（</a:t>
            </a:r>
            <a:r>
              <a:rPr lang="en-US" altLang="zh-CN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2023</a:t>
            </a:r>
            <a:r>
              <a:rPr lang="zh-CN" altLang="en-US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日）</a:t>
            </a:r>
            <a:r>
              <a:rPr lang="en-US" altLang="zh-CN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站排行榜前十的视频为代表，获取其弹幕信息。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 descr="图形用户界面, 网站&#10;&#10;描述已自动生成">
            <a:extLst>
              <a:ext uri="{FF2B5EF4-FFF2-40B4-BE49-F238E27FC236}">
                <a16:creationId xmlns:a16="http://schemas.microsoft.com/office/drawing/2014/main" id="{A6BF9223-723A-C539-572E-B308F236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791561"/>
            <a:ext cx="4375785" cy="271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C9A44-315E-FF0B-805D-324B5611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634" y="3137484"/>
            <a:ext cx="6126431" cy="15149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6EC113-4726-82E8-2903-FAB7BC6262AB}"/>
              </a:ext>
            </a:extLst>
          </p:cNvPr>
          <p:cNvSpPr txBox="1"/>
          <p:nvPr/>
        </p:nvSpPr>
        <p:spPr>
          <a:xfrm>
            <a:off x="5428064" y="4866386"/>
            <a:ext cx="6551211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667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此次爬虫累计获得了上万条数据信息，内容充实丰富。</a:t>
            </a:r>
          </a:p>
        </p:txBody>
      </p:sp>
    </p:spTree>
    <p:extLst>
      <p:ext uri="{BB962C8B-B14F-4D97-AF65-F5344CB8AC3E}">
        <p14:creationId xmlns:p14="http://schemas.microsoft.com/office/powerpoint/2010/main" val="358196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B2F21-DF3B-03EE-7A9C-83BE2C9F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弹幕情感分析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1AF60E-5A34-AC3E-E648-35D02B6908EE}"/>
              </a:ext>
            </a:extLst>
          </p:cNvPr>
          <p:cNvSpPr txBox="1"/>
          <p:nvPr/>
        </p:nvSpPr>
        <p:spPr>
          <a:xfrm>
            <a:off x="489457" y="1387906"/>
            <a:ext cx="10864343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667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调用</a:t>
            </a:r>
            <a:r>
              <a:rPr lang="en-US" altLang="zh-CN" sz="1800" kern="1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snownlp</a:t>
            </a:r>
            <a:r>
              <a:rPr lang="zh-CN" altLang="en-US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库，对每一个视频的弹幕进行情感分析，计算出每个视频弹幕中积极、消极或中立情绪的占比，并利用</a:t>
            </a:r>
            <a:r>
              <a:rPr lang="en-US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matplotlib</a:t>
            </a:r>
            <a:r>
              <a:rPr lang="zh-CN" altLang="en-US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的子库</a:t>
            </a:r>
            <a:r>
              <a:rPr lang="en-US" altLang="zh-CN" sz="1800" kern="1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pyplot</a:t>
            </a:r>
            <a:r>
              <a:rPr lang="zh-CN" altLang="en-US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绘制出相应的饼图。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6B893B9A-E2E7-57A2-C48A-1F632CAE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7" y="2605333"/>
            <a:ext cx="3488233" cy="3329466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43E4B32D-C529-E5FC-AE17-5B0C439E0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03" y="2334013"/>
            <a:ext cx="5274310" cy="1412875"/>
          </a:xfrm>
          <a:prstGeom prst="rect">
            <a:avLst/>
          </a:prstGeom>
        </p:spPr>
      </p:pic>
      <p:pic>
        <p:nvPicPr>
          <p:cNvPr id="8" name="图片 7" descr="图片10">
            <a:extLst>
              <a:ext uri="{FF2B5EF4-FFF2-40B4-BE49-F238E27FC236}">
                <a16:creationId xmlns:a16="http://schemas.microsoft.com/office/drawing/2014/main" id="{7C0B7FED-6A8B-AA22-A7ED-4FBE39E6C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520" y="3868704"/>
            <a:ext cx="4090207" cy="30082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48CCDE-17EE-8FE7-CBB1-85FA25C0310B}"/>
              </a:ext>
            </a:extLst>
          </p:cNvPr>
          <p:cNvSpPr txBox="1"/>
          <p:nvPr/>
        </p:nvSpPr>
        <p:spPr>
          <a:xfrm>
            <a:off x="4225627" y="3992296"/>
            <a:ext cx="4271731" cy="2536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en-US" sz="1800" b="1" dirty="0">
                <a:latin typeface="华文中宋" panose="02010600040101010101" charset="-122"/>
                <a:ea typeface="华文中宋" panose="02010600040101010101" charset="-122"/>
              </a:rPr>
              <a:t>榜单前十视频的平均情感：</a:t>
            </a:r>
            <a:endParaRPr lang="en-US" altLang="zh-CN" sz="1800" b="1" dirty="0">
              <a:latin typeface="华文中宋" panose="02010600040101010101" charset="-122"/>
              <a:ea typeface="华文中宋" panose="02010600040101010101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 sz="1800" dirty="0">
                <a:latin typeface="华文中宋" panose="02010600040101010101" charset="-122"/>
                <a:ea typeface="华文中宋" panose="02010600040101010101" charset="-122"/>
              </a:rPr>
              <a:t>积极情绪的弹幕普遍占了将近一半</a:t>
            </a:r>
            <a:r>
              <a:rPr lang="en-US" altLang="zh-CN" sz="1800" dirty="0">
                <a:latin typeface="华文中宋" panose="02010600040101010101" charset="-122"/>
                <a:ea typeface="华文中宋" panose="02010600040101010101" charset="-122"/>
              </a:rPr>
              <a:t>;</a:t>
            </a:r>
          </a:p>
          <a:p>
            <a:pPr indent="266700">
              <a:lnSpc>
                <a:spcPct val="150000"/>
              </a:lnSpc>
            </a:pPr>
            <a:r>
              <a:rPr lang="zh-CN" altLang="zh-CN" sz="1800" b="0" dirty="0">
                <a:latin typeface="华文中宋" panose="02010600040101010101" charset="-122"/>
                <a:ea typeface="华文中宋" panose="02010600040101010101" charset="-122"/>
              </a:rPr>
              <a:t>中立情绪弹幕数与消极情绪弹幕数接近，消极情绪的弹幕略少。</a:t>
            </a:r>
          </a:p>
          <a:p>
            <a:pPr indent="266700">
              <a:lnSpc>
                <a:spcPct val="150000"/>
              </a:lnSpc>
            </a:pPr>
            <a:r>
              <a:rPr lang="en-US" altLang="zh-CN" sz="1800" b="0" dirty="0">
                <a:latin typeface="华文中宋" panose="02010600040101010101" charset="-122"/>
                <a:ea typeface="华文中宋" panose="02010600040101010101" charset="-122"/>
              </a:rPr>
              <a:t>  </a:t>
            </a:r>
            <a:r>
              <a:rPr lang="zh-CN" altLang="en-US" sz="1800" dirty="0">
                <a:latin typeface="华文中宋" panose="02010600040101010101" charset="-122"/>
                <a:ea typeface="华文中宋" panose="02010600040101010101" charset="-122"/>
              </a:rPr>
              <a:t>∴</a:t>
            </a:r>
            <a:r>
              <a:rPr lang="zh-CN" altLang="zh-CN" sz="1800" b="0" dirty="0">
                <a:latin typeface="华文中宋" panose="02010600040101010101" charset="-122"/>
                <a:ea typeface="华文中宋" panose="02010600040101010101" charset="-122"/>
              </a:rPr>
              <a:t>得出结论：</a:t>
            </a:r>
            <a:r>
              <a:rPr lang="zh-CN" altLang="zh-CN" sz="1800" dirty="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</a:rPr>
              <a:t>热门视频往往是能调动用户们积极情绪的</a:t>
            </a:r>
            <a:r>
              <a:rPr lang="zh-CN" altLang="zh-CN" sz="1800" b="1" dirty="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zh-CN" altLang="en-US" sz="1800" b="1" dirty="0"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2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4EF-7EEE-B11B-A2B8-6843A4EC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弹幕词云图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F873A-C7C7-395E-6E8E-AF440B05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99" y="1633120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为探究包含不同情绪的弹幕对应的弹幕具体文字内容，选取在上述情感分析中积极情绪占比最高的视频和最低的视频，分别绘制词云图。这需要在</a:t>
            </a:r>
            <a:r>
              <a:rPr lang="en-US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中调用</a:t>
            </a:r>
            <a:r>
              <a:rPr lang="en-US" altLang="zh-CN" sz="1800" kern="1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wordcloud</a:t>
            </a:r>
            <a:r>
              <a:rPr lang="zh-CN" altLang="en-US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库实现。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EEBF9-EA1D-3E59-BA08-61433649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6" y="2590462"/>
            <a:ext cx="4426585" cy="1377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A6DFDB-18BA-78CB-147F-38F82FA6B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96" y="2591308"/>
            <a:ext cx="4062655" cy="34714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CA2730-CDE0-FC35-671B-441DF2E0A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51" y="2590462"/>
            <a:ext cx="3694849" cy="34722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5213CB-E6FC-580A-5328-A96589D6C56B}"/>
              </a:ext>
            </a:extLst>
          </p:cNvPr>
          <p:cNvSpPr txBox="1"/>
          <p:nvPr/>
        </p:nvSpPr>
        <p:spPr>
          <a:xfrm>
            <a:off x="5203945" y="613266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积极情绪占比最高的视频</a:t>
            </a:r>
            <a:endParaRPr lang="zh-CN" altLang="en-US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1CB33D-7EA9-5564-2BEB-78D66B23E99A}"/>
              </a:ext>
            </a:extLst>
          </p:cNvPr>
          <p:cNvSpPr txBox="1"/>
          <p:nvPr/>
        </p:nvSpPr>
        <p:spPr>
          <a:xfrm>
            <a:off x="9076967" y="6119882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积极情绪占比最低的视频</a:t>
            </a:r>
            <a:endParaRPr lang="zh-CN" altLang="en-US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F3D29B-2290-7278-E93B-5645D63C24F2}"/>
              </a:ext>
            </a:extLst>
          </p:cNvPr>
          <p:cNvSpPr txBox="1"/>
          <p:nvPr/>
        </p:nvSpPr>
        <p:spPr>
          <a:xfrm>
            <a:off x="404607" y="4281090"/>
            <a:ext cx="3733227" cy="128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词云图与上述情感分析的结果匹配</a:t>
            </a:r>
            <a:r>
              <a:rPr lang="zh-CN" alt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，两者均较好地反映了b站视频弹幕的情感倾向。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57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61936-1036-C5B2-4A79-F7DF5E08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弹幕在视频的出现时间分析</a:t>
            </a:r>
          </a:p>
        </p:txBody>
      </p:sp>
      <p:pic>
        <p:nvPicPr>
          <p:cNvPr id="4" name="图片 3" descr="图片11">
            <a:extLst>
              <a:ext uri="{FF2B5EF4-FFF2-40B4-BE49-F238E27FC236}">
                <a16:creationId xmlns:a16="http://schemas.microsoft.com/office/drawing/2014/main" id="{66B97011-1BE4-537D-8BCE-421974D14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9"/>
          <a:stretch/>
        </p:blipFill>
        <p:spPr>
          <a:xfrm>
            <a:off x="350634" y="2190083"/>
            <a:ext cx="6256422" cy="3190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A6B151-AF6D-AA80-C829-A5738C5F8B54}"/>
              </a:ext>
            </a:extLst>
          </p:cNvPr>
          <p:cNvSpPr txBox="1"/>
          <p:nvPr/>
        </p:nvSpPr>
        <p:spPr>
          <a:xfrm>
            <a:off x="7260199" y="2018206"/>
            <a:ext cx="3985452" cy="3366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</a:t>
            </a:r>
            <a:r>
              <a:rPr lang="zh-CN" altLang="en-US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由此推测，</a:t>
            </a:r>
            <a:r>
              <a:rPr lang="zh-CN" altLang="en-US" dirty="0">
                <a:solidFill>
                  <a:srgbClr val="000000"/>
                </a:solidFill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用户们最倾向于在视频开头发送弹幕，在视频结尾处也会有较高的意愿去发送弹幕。</a:t>
            </a:r>
            <a:endParaRPr lang="en-US" altLang="zh-CN" dirty="0">
              <a:solidFill>
                <a:srgbClr val="000000"/>
              </a:solidFill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</a:t>
            </a:r>
            <a:r>
              <a:rPr lang="zh-CN" altLang="en-US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而在这条视频中，</a:t>
            </a:r>
            <a:r>
              <a:rPr lang="zh-CN" altLang="en-US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约47秒、180秒、360秒、816秒</a:t>
            </a:r>
            <a:r>
              <a:rPr lang="zh-CN" altLang="en-US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的时刻可能是视频的</a:t>
            </a:r>
            <a:r>
              <a:rPr lang="zh-CN" altLang="en-US" dirty="0">
                <a:solidFill>
                  <a:srgbClr val="000000"/>
                </a:solidFill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“高光时刻”</a:t>
            </a:r>
            <a:r>
              <a:rPr lang="zh-CN" altLang="en-US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，能引发用户们共鸣，吸引观众们发送弹幕。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85AE7E-D83B-63E7-2E4A-263D537BE6C3}"/>
              </a:ext>
            </a:extLst>
          </p:cNvPr>
          <p:cNvSpPr/>
          <p:nvPr/>
        </p:nvSpPr>
        <p:spPr>
          <a:xfrm>
            <a:off x="1199439" y="2605928"/>
            <a:ext cx="181610" cy="10598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E48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7B9F8B-D2AD-73EB-DA94-90E78EF5810A}"/>
              </a:ext>
            </a:extLst>
          </p:cNvPr>
          <p:cNvSpPr/>
          <p:nvPr/>
        </p:nvSpPr>
        <p:spPr>
          <a:xfrm>
            <a:off x="1435205" y="2605928"/>
            <a:ext cx="181610" cy="10598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E48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280956-8E6F-DD58-588D-47C2FE9D777B}"/>
              </a:ext>
            </a:extLst>
          </p:cNvPr>
          <p:cNvSpPr/>
          <p:nvPr/>
        </p:nvSpPr>
        <p:spPr>
          <a:xfrm>
            <a:off x="2139049" y="2605928"/>
            <a:ext cx="181610" cy="10598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E48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464E6A2-451E-15FF-F4ED-5F6B6E206F97}"/>
              </a:ext>
            </a:extLst>
          </p:cNvPr>
          <p:cNvSpPr/>
          <p:nvPr/>
        </p:nvSpPr>
        <p:spPr>
          <a:xfrm>
            <a:off x="3041989" y="2605927"/>
            <a:ext cx="181610" cy="10598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E48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E0AFACB-D18D-D01A-E64B-FF84EBCCD5B2}"/>
              </a:ext>
            </a:extLst>
          </p:cNvPr>
          <p:cNvSpPr/>
          <p:nvPr/>
        </p:nvSpPr>
        <p:spPr>
          <a:xfrm>
            <a:off x="5214548" y="2613550"/>
            <a:ext cx="181610" cy="10598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E48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AA3B8A0-D640-FC09-98DF-39F78DCFF79F}"/>
              </a:ext>
            </a:extLst>
          </p:cNvPr>
          <p:cNvSpPr/>
          <p:nvPr/>
        </p:nvSpPr>
        <p:spPr>
          <a:xfrm>
            <a:off x="5867691" y="2613550"/>
            <a:ext cx="181610" cy="10598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E48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3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CF88E-8824-CD8B-C36B-8042AFBC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弹幕发送日期分析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5CAD25-CDC6-DB16-873A-6EDBF31B5B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8789" y="1670677"/>
            <a:ext cx="4362720" cy="2655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F56EAD-BAA9-8E4F-BA8A-05BFDB8159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00493" y="1670676"/>
            <a:ext cx="4362718" cy="2655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CD8FFB91-3B74-E07F-656A-5F4F47EA0A19}"/>
              </a:ext>
            </a:extLst>
          </p:cNvPr>
          <p:cNvSpPr txBox="1"/>
          <p:nvPr/>
        </p:nvSpPr>
        <p:spPr>
          <a:xfrm>
            <a:off x="1028788" y="4484019"/>
            <a:ext cx="4362719" cy="21207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弹幕数在视频发出的几天内逐日增多，在</a:t>
            </a:r>
            <a:r>
              <a:rPr lang="en-US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12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月9日达到峰值</a:t>
            </a:r>
            <a:r>
              <a:rPr lang="zh-CN" altLang="en-US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en-US" altLang="zh-CN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266700"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因此</a:t>
            </a:r>
            <a:r>
              <a:rPr lang="zh-CN" dirty="0">
                <a:solidFill>
                  <a:srgbClr val="000000"/>
                </a:solidFill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一个视频“变火”往往也需要几天的积累。</a:t>
            </a:r>
            <a:endParaRPr lang="zh-CN" altLang="en-US" dirty="0">
              <a:solidFill>
                <a:srgbClr val="000000"/>
              </a:solidFill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101">
            <a:extLst>
              <a:ext uri="{FF2B5EF4-FFF2-40B4-BE49-F238E27FC236}">
                <a16:creationId xmlns:a16="http://schemas.microsoft.com/office/drawing/2014/main" id="{5AA63BBE-4537-0564-DFF4-1751C3E6691D}"/>
              </a:ext>
            </a:extLst>
          </p:cNvPr>
          <p:cNvSpPr txBox="1"/>
          <p:nvPr/>
        </p:nvSpPr>
        <p:spPr>
          <a:xfrm>
            <a:off x="6578854" y="4326412"/>
            <a:ext cx="4831242" cy="22783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用户们在</a:t>
            </a:r>
            <a:r>
              <a:rPr lang="zh-CN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0-13</a:t>
            </a:r>
            <a:r>
              <a:rPr lang="zh-CN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点、</a:t>
            </a:r>
            <a:r>
              <a:rPr lang="en-US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18-21</a:t>
            </a:r>
            <a:r>
              <a:rPr lang="zh-CN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点普遍发送弹幕数量较多</a:t>
            </a:r>
            <a:r>
              <a:rPr lang="zh-CN" altLang="en-US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en-US" altLang="zh-CN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推测这两个时间段都是用户们休息的时间，因此会有较多视频的收看和互动量。</a:t>
            </a:r>
            <a:endParaRPr lang="en-US" altLang="zh-CN" b="0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endParaRPr lang="zh-CN" altLang="en-US" dirty="0">
              <a:solidFill>
                <a:srgbClr val="000000"/>
              </a:solidFill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02B4402-A308-754B-971C-17E6DFBD0F2A}"/>
              </a:ext>
            </a:extLst>
          </p:cNvPr>
          <p:cNvSpPr/>
          <p:nvPr/>
        </p:nvSpPr>
        <p:spPr>
          <a:xfrm>
            <a:off x="3903197" y="2428643"/>
            <a:ext cx="508000" cy="914434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E48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D8C1FC2-9B13-F3E2-E03C-5BAEBF5D8E98}"/>
              </a:ext>
            </a:extLst>
          </p:cNvPr>
          <p:cNvSpPr/>
          <p:nvPr/>
        </p:nvSpPr>
        <p:spPr>
          <a:xfrm>
            <a:off x="8571072" y="2279555"/>
            <a:ext cx="715010" cy="8001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E48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9CE5242-CCE3-EBA2-2963-AC9BBFD98AAD}"/>
              </a:ext>
            </a:extLst>
          </p:cNvPr>
          <p:cNvSpPr/>
          <p:nvPr/>
        </p:nvSpPr>
        <p:spPr>
          <a:xfrm>
            <a:off x="9729890" y="2430049"/>
            <a:ext cx="789940" cy="6013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E48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69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88064-22FD-9D7E-A6D1-852D95C5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课题二：标题党与非标题党视频比较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BFF3B2-7106-E32A-3FEE-361769B49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363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站这种视频平台，除了热门榜单的视频具有较高的研究价值，还有一类不可忽视的现象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创作者经常会使用夸张的标题用词（也称“标题党”）来吸引用户的标题，希望获取流量。</a:t>
            </a:r>
            <a:endParaRPr lang="en-US" altLang="zh-CN" sz="1800" kern="100" dirty="0">
              <a:solidFill>
                <a:srgbClr val="0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kern="1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那么，这种标题是否真正能有所效果呢？</a:t>
            </a:r>
            <a:endParaRPr lang="en-US" altLang="zh-CN" sz="1800" kern="1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笔者猜测，这客观上容易增加播放量，但也</a:t>
            </a:r>
            <a:r>
              <a:rPr lang="zh-CN" altLang="en-US" sz="1800" kern="1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可能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让观众感到内容与实际不符，带来较差的评价。</a:t>
            </a:r>
            <a:endParaRPr lang="zh-CN" altLang="en-US" sz="18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 descr="4acc2cf8ebe7afa78f331e15785f9f8">
            <a:extLst>
              <a:ext uri="{FF2B5EF4-FFF2-40B4-BE49-F238E27FC236}">
                <a16:creationId xmlns:a16="http://schemas.microsoft.com/office/drawing/2014/main" id="{E172C874-4D29-53EB-4BD0-167E5DB8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9960"/>
            <a:ext cx="3382010" cy="3368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ADD0B9-6B8A-BF88-3AA0-829FCF1C6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20" y="3865005"/>
            <a:ext cx="7068190" cy="18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E4CF3F-D159-1960-4124-35C515CF0F17}"/>
              </a:ext>
            </a:extLst>
          </p:cNvPr>
          <p:cNvSpPr txBox="1"/>
          <p:nvPr/>
        </p:nvSpPr>
        <p:spPr>
          <a:xfrm>
            <a:off x="5013743" y="5837999"/>
            <a:ext cx="6094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5400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000" kern="1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站游戏区</a:t>
            </a:r>
            <a:r>
              <a:rPr lang="en-US" altLang="zh-CN" sz="2000" kern="1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1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组（每组</a:t>
            </a:r>
            <a:r>
              <a:rPr lang="en-US" altLang="zh-CN" sz="2000" kern="1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个）视频爬取的弹幕数据</a:t>
            </a:r>
            <a:endParaRPr lang="zh-CN" altLang="en-US" sz="2000" kern="100" dirty="0">
              <a:solidFill>
                <a:schemeClr val="bg1">
                  <a:lumMod val="5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3FA64-F2DD-DA87-6218-3460C8C8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弹幕数量统计与比较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7B6A88-D0C2-E2E9-D1C8-847FB322CD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08768" y="2257720"/>
            <a:ext cx="5398698" cy="2915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F7C259-8CD8-7760-A1B6-204CEBB0D7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5430" y="2332858"/>
            <a:ext cx="4954302" cy="245327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9EEB74-133B-7483-9ED7-19B4AFB3BAE4}"/>
              </a:ext>
            </a:extLst>
          </p:cNvPr>
          <p:cNvSpPr txBox="1"/>
          <p:nvPr/>
        </p:nvSpPr>
        <p:spPr>
          <a:xfrm>
            <a:off x="750968" y="1578771"/>
            <a:ext cx="10515600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800" b="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zh-CN" sz="1800" b="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弹幕数量一定程度上能反映视频的热度。因此，</a:t>
            </a:r>
            <a:r>
              <a:rPr lang="zh-CN" altLang="zh-CN" sz="1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统计了两种视频的弹幕数</a:t>
            </a:r>
            <a:r>
              <a:rPr lang="zh-CN" altLang="en-US" sz="1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r>
              <a:rPr lang="zh-CN" altLang="zh-CN" sz="1800" b="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并通过图表对其进行比较</a:t>
            </a:r>
            <a:r>
              <a:rPr lang="zh-CN" altLang="en-US" sz="1800" b="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endParaRPr lang="zh-CN" altLang="en-US" dirty="0"/>
          </a:p>
        </p:txBody>
      </p:sp>
      <p:sp>
        <p:nvSpPr>
          <p:cNvPr id="8" name="文本框 103">
            <a:extLst>
              <a:ext uri="{FF2B5EF4-FFF2-40B4-BE49-F238E27FC236}">
                <a16:creationId xmlns:a16="http://schemas.microsoft.com/office/drawing/2014/main" id="{04FE2D17-F246-2A14-4276-D5B319D4F2B0}"/>
              </a:ext>
            </a:extLst>
          </p:cNvPr>
          <p:cNvSpPr txBox="1"/>
          <p:nvPr/>
        </p:nvSpPr>
        <p:spPr>
          <a:xfrm>
            <a:off x="101491" y="5394258"/>
            <a:ext cx="11213641" cy="17052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可以看出</a:t>
            </a:r>
            <a:r>
              <a:rPr lang="en-US" alt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</a:t>
            </a:r>
            <a:r>
              <a:rPr lang="zh-CN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标题党视频的弹幕数量在大多数情况下都小于非标题党视频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en-US" altLang="zh-CN" b="0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50000"/>
              </a:lnSpc>
            </a:pPr>
            <a:endParaRPr lang="en-US" altLang="zh-CN" b="0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</a:t>
            </a:r>
            <a:r>
              <a:rPr lang="zh-CN" altLang="en-US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因此得知：</a:t>
            </a:r>
            <a:r>
              <a:rPr lang="zh-CN" b="0" dirty="0">
                <a:solidFill>
                  <a:srgbClr val="000000"/>
                </a:solidFill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标题党视频并没有更为吸引人，相反还可能带来反效果，降低热度与互动性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en-US" b="0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en-US" sz="1200" b="0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20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681728" y="679113"/>
            <a:ext cx="2750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12B2BA"/>
                </a:solidFill>
                <a:latin typeface="Arial" panose="020B0604020202020204" pitchFamily="34" charset="0"/>
              </a:rPr>
              <a:t>目录</a:t>
            </a:r>
          </a:p>
        </p:txBody>
      </p: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 rot="16200000">
            <a:off x="4835805" y="2257203"/>
            <a:ext cx="199542" cy="387988"/>
            <a:chOff x="-25400" y="58738"/>
            <a:chExt cx="863600" cy="1714502"/>
          </a:xfrm>
        </p:grpSpPr>
        <p:sp>
          <p:nvSpPr>
            <p:cNvPr id="21" name="任意多边形 5"/>
            <p:cNvSpPr/>
            <p:nvPr>
              <p:custDataLst>
                <p:tags r:id="rId34"/>
              </p:custDataLst>
            </p:nvPr>
          </p:nvSpPr>
          <p:spPr bwMode="auto">
            <a:xfrm>
              <a:off x="7937" y="1344614"/>
              <a:ext cx="428625" cy="428626"/>
            </a:xfrm>
            <a:custGeom>
              <a:avLst/>
              <a:gdLst>
                <a:gd name="connsiteX0" fmla="*/ 0 w 323521"/>
                <a:gd name="connsiteY0" fmla="*/ 0 h 323521"/>
                <a:gd name="connsiteX1" fmla="*/ 323521 w 323521"/>
                <a:gd name="connsiteY1" fmla="*/ 0 h 323521"/>
                <a:gd name="connsiteX2" fmla="*/ 0 w 323521"/>
                <a:gd name="connsiteY2" fmla="*/ 323521 h 323521"/>
                <a:gd name="connsiteX3" fmla="*/ 0 w 323521"/>
                <a:gd name="connsiteY3" fmla="*/ 0 h 3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21" h="323521">
                  <a:moveTo>
                    <a:pt x="0" y="0"/>
                  </a:moveTo>
                  <a:lnTo>
                    <a:pt x="323521" y="0"/>
                  </a:lnTo>
                  <a:lnTo>
                    <a:pt x="0" y="323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2" name="任意多边形 6"/>
            <p:cNvSpPr/>
            <p:nvPr>
              <p:custDataLst>
                <p:tags r:id="rId35"/>
              </p:custDataLst>
            </p:nvPr>
          </p:nvSpPr>
          <p:spPr bwMode="auto">
            <a:xfrm>
              <a:off x="7937" y="215900"/>
              <a:ext cx="676275" cy="719138"/>
            </a:xfrm>
            <a:custGeom>
              <a:avLst/>
              <a:gdLst>
                <a:gd name="connsiteX0" fmla="*/ 118730 w 510032"/>
                <a:gd name="connsiteY0" fmla="*/ 0 h 542612"/>
                <a:gd name="connsiteX1" fmla="*/ 510032 w 510032"/>
                <a:gd name="connsiteY1" fmla="*/ 391302 h 542612"/>
                <a:gd name="connsiteX2" fmla="*/ 0 w 510032"/>
                <a:gd name="connsiteY2" fmla="*/ 542612 h 542612"/>
                <a:gd name="connsiteX3" fmla="*/ 0 w 510032"/>
                <a:gd name="connsiteY3" fmla="*/ 218890 h 542612"/>
                <a:gd name="connsiteX4" fmla="*/ 118730 w 510032"/>
                <a:gd name="connsiteY4" fmla="*/ 0 h 54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32" h="542612">
                  <a:moveTo>
                    <a:pt x="118730" y="0"/>
                  </a:moveTo>
                  <a:lnTo>
                    <a:pt x="510032" y="391302"/>
                  </a:lnTo>
                  <a:lnTo>
                    <a:pt x="0" y="542612"/>
                  </a:lnTo>
                  <a:lnTo>
                    <a:pt x="0" y="218890"/>
                  </a:lnTo>
                  <a:lnTo>
                    <a:pt x="118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3" name="任意多边形 7"/>
            <p:cNvSpPr/>
            <p:nvPr>
              <p:custDataLst>
                <p:tags r:id="rId36"/>
              </p:custDataLst>
            </p:nvPr>
          </p:nvSpPr>
          <p:spPr bwMode="auto">
            <a:xfrm>
              <a:off x="7937" y="58738"/>
              <a:ext cx="157163" cy="447675"/>
            </a:xfrm>
            <a:custGeom>
              <a:avLst/>
              <a:gdLst>
                <a:gd name="connsiteX0" fmla="*/ 0 w 118730"/>
                <a:gd name="connsiteY0" fmla="*/ 0 h 337620"/>
                <a:gd name="connsiteX1" fmla="*/ 118730 w 118730"/>
                <a:gd name="connsiteY1" fmla="*/ 118730 h 337620"/>
                <a:gd name="connsiteX2" fmla="*/ 0 w 118730"/>
                <a:gd name="connsiteY2" fmla="*/ 337620 h 337620"/>
                <a:gd name="connsiteX3" fmla="*/ 0 w 118730"/>
                <a:gd name="connsiteY3" fmla="*/ 0 h 33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30" h="337620">
                  <a:moveTo>
                    <a:pt x="0" y="0"/>
                  </a:moveTo>
                  <a:lnTo>
                    <a:pt x="118730" y="118730"/>
                  </a:lnTo>
                  <a:lnTo>
                    <a:pt x="0" y="337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4" name="任意多边形 8"/>
            <p:cNvSpPr/>
            <p:nvPr>
              <p:custDataLst>
                <p:tags r:id="rId37"/>
              </p:custDataLst>
            </p:nvPr>
          </p:nvSpPr>
          <p:spPr bwMode="auto">
            <a:xfrm>
              <a:off x="7937" y="1139826"/>
              <a:ext cx="633412" cy="204788"/>
            </a:xfrm>
            <a:custGeom>
              <a:avLst/>
              <a:gdLst>
                <a:gd name="connsiteX0" fmla="*/ 478288 w 478288"/>
                <a:gd name="connsiteY0" fmla="*/ 0 h 154767"/>
                <a:gd name="connsiteX1" fmla="*/ 323521 w 478288"/>
                <a:gd name="connsiteY1" fmla="*/ 154767 h 154767"/>
                <a:gd name="connsiteX2" fmla="*/ 0 w 478288"/>
                <a:gd name="connsiteY2" fmla="*/ 154767 h 154767"/>
                <a:gd name="connsiteX3" fmla="*/ 0 w 478288"/>
                <a:gd name="connsiteY3" fmla="*/ 141892 h 154767"/>
                <a:gd name="connsiteX4" fmla="*/ 478288 w 478288"/>
                <a:gd name="connsiteY4" fmla="*/ 0 h 1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288" h="154767">
                  <a:moveTo>
                    <a:pt x="478288" y="0"/>
                  </a:moveTo>
                  <a:lnTo>
                    <a:pt x="323521" y="154767"/>
                  </a:lnTo>
                  <a:lnTo>
                    <a:pt x="0" y="154767"/>
                  </a:lnTo>
                  <a:lnTo>
                    <a:pt x="0" y="141892"/>
                  </a:lnTo>
                  <a:lnTo>
                    <a:pt x="4782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5" name="任意多边形 12"/>
            <p:cNvSpPr/>
            <p:nvPr>
              <p:custDataLst>
                <p:tags r:id="rId38"/>
              </p:custDataLst>
            </p:nvPr>
          </p:nvSpPr>
          <p:spPr bwMode="auto">
            <a:xfrm rot="1442336">
              <a:off x="288925" y="823913"/>
              <a:ext cx="334963" cy="539750"/>
            </a:xfrm>
            <a:custGeom>
              <a:avLst/>
              <a:gdLst>
                <a:gd name="connsiteX0" fmla="*/ 40312 w 252306"/>
                <a:gd name="connsiteY0" fmla="*/ 0 h 407313"/>
                <a:gd name="connsiteX1" fmla="*/ 252306 w 252306"/>
                <a:gd name="connsiteY1" fmla="*/ 191345 h 407313"/>
                <a:gd name="connsiteX2" fmla="*/ 0 w 252306"/>
                <a:gd name="connsiteY2" fmla="*/ 407313 h 407313"/>
                <a:gd name="connsiteX3" fmla="*/ 0 w 252306"/>
                <a:gd name="connsiteY3" fmla="*/ 34506 h 407313"/>
                <a:gd name="connsiteX4" fmla="*/ 40312 w 252306"/>
                <a:gd name="connsiteY4" fmla="*/ 0 h 40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06" h="407313">
                  <a:moveTo>
                    <a:pt x="40312" y="0"/>
                  </a:moveTo>
                  <a:lnTo>
                    <a:pt x="252306" y="191345"/>
                  </a:lnTo>
                  <a:lnTo>
                    <a:pt x="0" y="407313"/>
                  </a:lnTo>
                  <a:lnTo>
                    <a:pt x="0" y="34506"/>
                  </a:lnTo>
                  <a:lnTo>
                    <a:pt x="40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6" name="任意多边形 13"/>
            <p:cNvSpPr/>
            <p:nvPr>
              <p:custDataLst>
                <p:tags r:id="rId39"/>
              </p:custDataLst>
            </p:nvPr>
          </p:nvSpPr>
          <p:spPr bwMode="auto">
            <a:xfrm rot="1442336">
              <a:off x="422275" y="730251"/>
              <a:ext cx="415925" cy="404813"/>
            </a:xfrm>
            <a:custGeom>
              <a:avLst/>
              <a:gdLst>
                <a:gd name="connsiteX0" fmla="*/ 132621 w 312947"/>
                <a:gd name="connsiteY0" fmla="*/ 0 h 304866"/>
                <a:gd name="connsiteX1" fmla="*/ 312947 w 312947"/>
                <a:gd name="connsiteY1" fmla="*/ 69080 h 304866"/>
                <a:gd name="connsiteX2" fmla="*/ 227808 w 312947"/>
                <a:gd name="connsiteY2" fmla="*/ 291329 h 304866"/>
                <a:gd name="connsiteX3" fmla="*/ 211994 w 312947"/>
                <a:gd name="connsiteY3" fmla="*/ 304866 h 304866"/>
                <a:gd name="connsiteX4" fmla="*/ 0 w 312947"/>
                <a:gd name="connsiteY4" fmla="*/ 113521 h 304866"/>
                <a:gd name="connsiteX5" fmla="*/ 132621 w 312947"/>
                <a:gd name="connsiteY5" fmla="*/ 0 h 30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947" h="304866">
                  <a:moveTo>
                    <a:pt x="132621" y="0"/>
                  </a:moveTo>
                  <a:lnTo>
                    <a:pt x="312947" y="69080"/>
                  </a:lnTo>
                  <a:lnTo>
                    <a:pt x="227808" y="291329"/>
                  </a:lnTo>
                  <a:lnTo>
                    <a:pt x="211994" y="304866"/>
                  </a:lnTo>
                  <a:lnTo>
                    <a:pt x="0" y="113521"/>
                  </a:lnTo>
                  <a:lnTo>
                    <a:pt x="13262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7" name="任意多边形 14"/>
            <p:cNvSpPr/>
            <p:nvPr>
              <p:custDataLst>
                <p:tags r:id="rId40"/>
              </p:custDataLst>
            </p:nvPr>
          </p:nvSpPr>
          <p:spPr bwMode="auto">
            <a:xfrm rot="1442336">
              <a:off x="-25400" y="731838"/>
              <a:ext cx="306388" cy="619125"/>
            </a:xfrm>
            <a:custGeom>
              <a:avLst/>
              <a:gdLst>
                <a:gd name="connsiteX0" fmla="*/ 231226 w 231226"/>
                <a:gd name="connsiteY0" fmla="*/ 0 h 467722"/>
                <a:gd name="connsiteX1" fmla="*/ 231226 w 231226"/>
                <a:gd name="connsiteY1" fmla="*/ 372807 h 467722"/>
                <a:gd name="connsiteX2" fmla="*/ 120341 w 231226"/>
                <a:gd name="connsiteY2" fmla="*/ 467722 h 467722"/>
                <a:gd name="connsiteX3" fmla="*/ 0 w 231226"/>
                <a:gd name="connsiteY3" fmla="*/ 197925 h 467722"/>
                <a:gd name="connsiteX4" fmla="*/ 231226 w 231226"/>
                <a:gd name="connsiteY4" fmla="*/ 0 h 4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226" h="467722">
                  <a:moveTo>
                    <a:pt x="231226" y="0"/>
                  </a:moveTo>
                  <a:lnTo>
                    <a:pt x="231226" y="372807"/>
                  </a:lnTo>
                  <a:lnTo>
                    <a:pt x="120341" y="467722"/>
                  </a:lnTo>
                  <a:lnTo>
                    <a:pt x="0" y="197925"/>
                  </a:lnTo>
                  <a:lnTo>
                    <a:pt x="2312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5154264" y="2208809"/>
            <a:ext cx="2841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Arial" panose="020B0604020202020204" pitchFamily="34" charset="0"/>
              </a:rPr>
              <a:t>引言</a:t>
            </a:r>
          </a:p>
        </p:txBody>
      </p:sp>
      <p:grpSp>
        <p:nvGrpSpPr>
          <p:cNvPr id="31" name="组合 30"/>
          <p:cNvGrpSpPr/>
          <p:nvPr>
            <p:custDataLst>
              <p:tags r:id="rId5"/>
            </p:custDataLst>
          </p:nvPr>
        </p:nvGrpSpPr>
        <p:grpSpPr>
          <a:xfrm rot="16200000">
            <a:off x="4835805" y="2927085"/>
            <a:ext cx="199542" cy="387988"/>
            <a:chOff x="-25400" y="58738"/>
            <a:chExt cx="863600" cy="1714502"/>
          </a:xfrm>
        </p:grpSpPr>
        <p:sp>
          <p:nvSpPr>
            <p:cNvPr id="33" name="任意多边形 5"/>
            <p:cNvSpPr/>
            <p:nvPr>
              <p:custDataLst>
                <p:tags r:id="rId27"/>
              </p:custDataLst>
            </p:nvPr>
          </p:nvSpPr>
          <p:spPr bwMode="auto">
            <a:xfrm>
              <a:off x="7937" y="1344614"/>
              <a:ext cx="428625" cy="428626"/>
            </a:xfrm>
            <a:custGeom>
              <a:avLst/>
              <a:gdLst>
                <a:gd name="connsiteX0" fmla="*/ 0 w 323521"/>
                <a:gd name="connsiteY0" fmla="*/ 0 h 323521"/>
                <a:gd name="connsiteX1" fmla="*/ 323521 w 323521"/>
                <a:gd name="connsiteY1" fmla="*/ 0 h 323521"/>
                <a:gd name="connsiteX2" fmla="*/ 0 w 323521"/>
                <a:gd name="connsiteY2" fmla="*/ 323521 h 323521"/>
                <a:gd name="connsiteX3" fmla="*/ 0 w 323521"/>
                <a:gd name="connsiteY3" fmla="*/ 0 h 3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21" h="323521">
                  <a:moveTo>
                    <a:pt x="0" y="0"/>
                  </a:moveTo>
                  <a:lnTo>
                    <a:pt x="323521" y="0"/>
                  </a:lnTo>
                  <a:lnTo>
                    <a:pt x="0" y="323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34" name="任意多边形 6"/>
            <p:cNvSpPr/>
            <p:nvPr>
              <p:custDataLst>
                <p:tags r:id="rId28"/>
              </p:custDataLst>
            </p:nvPr>
          </p:nvSpPr>
          <p:spPr bwMode="auto">
            <a:xfrm>
              <a:off x="7937" y="215900"/>
              <a:ext cx="676275" cy="719138"/>
            </a:xfrm>
            <a:custGeom>
              <a:avLst/>
              <a:gdLst>
                <a:gd name="connsiteX0" fmla="*/ 118730 w 510032"/>
                <a:gd name="connsiteY0" fmla="*/ 0 h 542612"/>
                <a:gd name="connsiteX1" fmla="*/ 510032 w 510032"/>
                <a:gd name="connsiteY1" fmla="*/ 391302 h 542612"/>
                <a:gd name="connsiteX2" fmla="*/ 0 w 510032"/>
                <a:gd name="connsiteY2" fmla="*/ 542612 h 542612"/>
                <a:gd name="connsiteX3" fmla="*/ 0 w 510032"/>
                <a:gd name="connsiteY3" fmla="*/ 218890 h 542612"/>
                <a:gd name="connsiteX4" fmla="*/ 118730 w 510032"/>
                <a:gd name="connsiteY4" fmla="*/ 0 h 54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32" h="542612">
                  <a:moveTo>
                    <a:pt x="118730" y="0"/>
                  </a:moveTo>
                  <a:lnTo>
                    <a:pt x="510032" y="391302"/>
                  </a:lnTo>
                  <a:lnTo>
                    <a:pt x="0" y="542612"/>
                  </a:lnTo>
                  <a:lnTo>
                    <a:pt x="0" y="218890"/>
                  </a:lnTo>
                  <a:lnTo>
                    <a:pt x="118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35" name="任意多边形 7"/>
            <p:cNvSpPr/>
            <p:nvPr>
              <p:custDataLst>
                <p:tags r:id="rId29"/>
              </p:custDataLst>
            </p:nvPr>
          </p:nvSpPr>
          <p:spPr bwMode="auto">
            <a:xfrm>
              <a:off x="7937" y="58738"/>
              <a:ext cx="157163" cy="447675"/>
            </a:xfrm>
            <a:custGeom>
              <a:avLst/>
              <a:gdLst>
                <a:gd name="connsiteX0" fmla="*/ 0 w 118730"/>
                <a:gd name="connsiteY0" fmla="*/ 0 h 337620"/>
                <a:gd name="connsiteX1" fmla="*/ 118730 w 118730"/>
                <a:gd name="connsiteY1" fmla="*/ 118730 h 337620"/>
                <a:gd name="connsiteX2" fmla="*/ 0 w 118730"/>
                <a:gd name="connsiteY2" fmla="*/ 337620 h 337620"/>
                <a:gd name="connsiteX3" fmla="*/ 0 w 118730"/>
                <a:gd name="connsiteY3" fmla="*/ 0 h 33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30" h="337620">
                  <a:moveTo>
                    <a:pt x="0" y="0"/>
                  </a:moveTo>
                  <a:lnTo>
                    <a:pt x="118730" y="118730"/>
                  </a:lnTo>
                  <a:lnTo>
                    <a:pt x="0" y="337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36" name="任意多边形 8"/>
            <p:cNvSpPr/>
            <p:nvPr>
              <p:custDataLst>
                <p:tags r:id="rId30"/>
              </p:custDataLst>
            </p:nvPr>
          </p:nvSpPr>
          <p:spPr bwMode="auto">
            <a:xfrm>
              <a:off x="7937" y="1139826"/>
              <a:ext cx="633412" cy="204788"/>
            </a:xfrm>
            <a:custGeom>
              <a:avLst/>
              <a:gdLst>
                <a:gd name="connsiteX0" fmla="*/ 478288 w 478288"/>
                <a:gd name="connsiteY0" fmla="*/ 0 h 154767"/>
                <a:gd name="connsiteX1" fmla="*/ 323521 w 478288"/>
                <a:gd name="connsiteY1" fmla="*/ 154767 h 154767"/>
                <a:gd name="connsiteX2" fmla="*/ 0 w 478288"/>
                <a:gd name="connsiteY2" fmla="*/ 154767 h 154767"/>
                <a:gd name="connsiteX3" fmla="*/ 0 w 478288"/>
                <a:gd name="connsiteY3" fmla="*/ 141892 h 154767"/>
                <a:gd name="connsiteX4" fmla="*/ 478288 w 478288"/>
                <a:gd name="connsiteY4" fmla="*/ 0 h 1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288" h="154767">
                  <a:moveTo>
                    <a:pt x="478288" y="0"/>
                  </a:moveTo>
                  <a:lnTo>
                    <a:pt x="323521" y="154767"/>
                  </a:lnTo>
                  <a:lnTo>
                    <a:pt x="0" y="154767"/>
                  </a:lnTo>
                  <a:lnTo>
                    <a:pt x="0" y="141892"/>
                  </a:lnTo>
                  <a:lnTo>
                    <a:pt x="4782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37" name="任意多边形 12"/>
            <p:cNvSpPr/>
            <p:nvPr>
              <p:custDataLst>
                <p:tags r:id="rId31"/>
              </p:custDataLst>
            </p:nvPr>
          </p:nvSpPr>
          <p:spPr bwMode="auto">
            <a:xfrm rot="1442336">
              <a:off x="288925" y="823913"/>
              <a:ext cx="334963" cy="539750"/>
            </a:xfrm>
            <a:custGeom>
              <a:avLst/>
              <a:gdLst>
                <a:gd name="connsiteX0" fmla="*/ 40312 w 252306"/>
                <a:gd name="connsiteY0" fmla="*/ 0 h 407313"/>
                <a:gd name="connsiteX1" fmla="*/ 252306 w 252306"/>
                <a:gd name="connsiteY1" fmla="*/ 191345 h 407313"/>
                <a:gd name="connsiteX2" fmla="*/ 0 w 252306"/>
                <a:gd name="connsiteY2" fmla="*/ 407313 h 407313"/>
                <a:gd name="connsiteX3" fmla="*/ 0 w 252306"/>
                <a:gd name="connsiteY3" fmla="*/ 34506 h 407313"/>
                <a:gd name="connsiteX4" fmla="*/ 40312 w 252306"/>
                <a:gd name="connsiteY4" fmla="*/ 0 h 40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06" h="407313">
                  <a:moveTo>
                    <a:pt x="40312" y="0"/>
                  </a:moveTo>
                  <a:lnTo>
                    <a:pt x="252306" y="191345"/>
                  </a:lnTo>
                  <a:lnTo>
                    <a:pt x="0" y="407313"/>
                  </a:lnTo>
                  <a:lnTo>
                    <a:pt x="0" y="34506"/>
                  </a:lnTo>
                  <a:lnTo>
                    <a:pt x="40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38" name="任意多边形 13"/>
            <p:cNvSpPr/>
            <p:nvPr>
              <p:custDataLst>
                <p:tags r:id="rId32"/>
              </p:custDataLst>
            </p:nvPr>
          </p:nvSpPr>
          <p:spPr bwMode="auto">
            <a:xfrm rot="1442336">
              <a:off x="422275" y="730251"/>
              <a:ext cx="415925" cy="404813"/>
            </a:xfrm>
            <a:custGeom>
              <a:avLst/>
              <a:gdLst>
                <a:gd name="connsiteX0" fmla="*/ 132621 w 312947"/>
                <a:gd name="connsiteY0" fmla="*/ 0 h 304866"/>
                <a:gd name="connsiteX1" fmla="*/ 312947 w 312947"/>
                <a:gd name="connsiteY1" fmla="*/ 69080 h 304866"/>
                <a:gd name="connsiteX2" fmla="*/ 227808 w 312947"/>
                <a:gd name="connsiteY2" fmla="*/ 291329 h 304866"/>
                <a:gd name="connsiteX3" fmla="*/ 211994 w 312947"/>
                <a:gd name="connsiteY3" fmla="*/ 304866 h 304866"/>
                <a:gd name="connsiteX4" fmla="*/ 0 w 312947"/>
                <a:gd name="connsiteY4" fmla="*/ 113521 h 304866"/>
                <a:gd name="connsiteX5" fmla="*/ 132621 w 312947"/>
                <a:gd name="connsiteY5" fmla="*/ 0 h 30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947" h="304866">
                  <a:moveTo>
                    <a:pt x="132621" y="0"/>
                  </a:moveTo>
                  <a:lnTo>
                    <a:pt x="312947" y="69080"/>
                  </a:lnTo>
                  <a:lnTo>
                    <a:pt x="227808" y="291329"/>
                  </a:lnTo>
                  <a:lnTo>
                    <a:pt x="211994" y="304866"/>
                  </a:lnTo>
                  <a:lnTo>
                    <a:pt x="0" y="113521"/>
                  </a:lnTo>
                  <a:lnTo>
                    <a:pt x="13262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39" name="任意多边形 14"/>
            <p:cNvSpPr/>
            <p:nvPr>
              <p:custDataLst>
                <p:tags r:id="rId33"/>
              </p:custDataLst>
            </p:nvPr>
          </p:nvSpPr>
          <p:spPr bwMode="auto">
            <a:xfrm rot="1442336">
              <a:off x="-25400" y="731838"/>
              <a:ext cx="306388" cy="619125"/>
            </a:xfrm>
            <a:custGeom>
              <a:avLst/>
              <a:gdLst>
                <a:gd name="connsiteX0" fmla="*/ 231226 w 231226"/>
                <a:gd name="connsiteY0" fmla="*/ 0 h 467722"/>
                <a:gd name="connsiteX1" fmla="*/ 231226 w 231226"/>
                <a:gd name="connsiteY1" fmla="*/ 372807 h 467722"/>
                <a:gd name="connsiteX2" fmla="*/ 120341 w 231226"/>
                <a:gd name="connsiteY2" fmla="*/ 467722 h 467722"/>
                <a:gd name="connsiteX3" fmla="*/ 0 w 231226"/>
                <a:gd name="connsiteY3" fmla="*/ 197925 h 467722"/>
                <a:gd name="connsiteX4" fmla="*/ 231226 w 231226"/>
                <a:gd name="connsiteY4" fmla="*/ 0 h 4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226" h="467722">
                  <a:moveTo>
                    <a:pt x="231226" y="0"/>
                  </a:moveTo>
                  <a:lnTo>
                    <a:pt x="231226" y="372807"/>
                  </a:lnTo>
                  <a:lnTo>
                    <a:pt x="120341" y="467722"/>
                  </a:lnTo>
                  <a:lnTo>
                    <a:pt x="0" y="197925"/>
                  </a:lnTo>
                  <a:lnTo>
                    <a:pt x="2312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5161389" y="2901069"/>
            <a:ext cx="2841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Arial" panose="020B0604020202020204" pitchFamily="34" charset="0"/>
              </a:rPr>
              <a:t>数据获取与处理</a:t>
            </a:r>
          </a:p>
        </p:txBody>
      </p:sp>
      <p:grpSp>
        <p:nvGrpSpPr>
          <p:cNvPr id="41" name="组合 40"/>
          <p:cNvGrpSpPr/>
          <p:nvPr>
            <p:custDataLst>
              <p:tags r:id="rId7"/>
            </p:custDataLst>
          </p:nvPr>
        </p:nvGrpSpPr>
        <p:grpSpPr>
          <a:xfrm rot="16200000">
            <a:off x="4835805" y="3596967"/>
            <a:ext cx="199542" cy="387988"/>
            <a:chOff x="-25400" y="58738"/>
            <a:chExt cx="863600" cy="1714502"/>
          </a:xfrm>
        </p:grpSpPr>
        <p:sp>
          <p:nvSpPr>
            <p:cNvPr id="43" name="任意多边形 5"/>
            <p:cNvSpPr/>
            <p:nvPr>
              <p:custDataLst>
                <p:tags r:id="rId20"/>
              </p:custDataLst>
            </p:nvPr>
          </p:nvSpPr>
          <p:spPr bwMode="auto">
            <a:xfrm>
              <a:off x="7937" y="1344614"/>
              <a:ext cx="428625" cy="428626"/>
            </a:xfrm>
            <a:custGeom>
              <a:avLst/>
              <a:gdLst>
                <a:gd name="connsiteX0" fmla="*/ 0 w 323521"/>
                <a:gd name="connsiteY0" fmla="*/ 0 h 323521"/>
                <a:gd name="connsiteX1" fmla="*/ 323521 w 323521"/>
                <a:gd name="connsiteY1" fmla="*/ 0 h 323521"/>
                <a:gd name="connsiteX2" fmla="*/ 0 w 323521"/>
                <a:gd name="connsiteY2" fmla="*/ 323521 h 323521"/>
                <a:gd name="connsiteX3" fmla="*/ 0 w 323521"/>
                <a:gd name="connsiteY3" fmla="*/ 0 h 3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21" h="323521">
                  <a:moveTo>
                    <a:pt x="0" y="0"/>
                  </a:moveTo>
                  <a:lnTo>
                    <a:pt x="323521" y="0"/>
                  </a:lnTo>
                  <a:lnTo>
                    <a:pt x="0" y="323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44" name="任意多边形 6"/>
            <p:cNvSpPr/>
            <p:nvPr>
              <p:custDataLst>
                <p:tags r:id="rId21"/>
              </p:custDataLst>
            </p:nvPr>
          </p:nvSpPr>
          <p:spPr bwMode="auto">
            <a:xfrm>
              <a:off x="7937" y="215900"/>
              <a:ext cx="676275" cy="719138"/>
            </a:xfrm>
            <a:custGeom>
              <a:avLst/>
              <a:gdLst>
                <a:gd name="connsiteX0" fmla="*/ 118730 w 510032"/>
                <a:gd name="connsiteY0" fmla="*/ 0 h 542612"/>
                <a:gd name="connsiteX1" fmla="*/ 510032 w 510032"/>
                <a:gd name="connsiteY1" fmla="*/ 391302 h 542612"/>
                <a:gd name="connsiteX2" fmla="*/ 0 w 510032"/>
                <a:gd name="connsiteY2" fmla="*/ 542612 h 542612"/>
                <a:gd name="connsiteX3" fmla="*/ 0 w 510032"/>
                <a:gd name="connsiteY3" fmla="*/ 218890 h 542612"/>
                <a:gd name="connsiteX4" fmla="*/ 118730 w 510032"/>
                <a:gd name="connsiteY4" fmla="*/ 0 h 54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32" h="542612">
                  <a:moveTo>
                    <a:pt x="118730" y="0"/>
                  </a:moveTo>
                  <a:lnTo>
                    <a:pt x="510032" y="391302"/>
                  </a:lnTo>
                  <a:lnTo>
                    <a:pt x="0" y="542612"/>
                  </a:lnTo>
                  <a:lnTo>
                    <a:pt x="0" y="218890"/>
                  </a:lnTo>
                  <a:lnTo>
                    <a:pt x="118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45" name="任意多边形 7"/>
            <p:cNvSpPr/>
            <p:nvPr>
              <p:custDataLst>
                <p:tags r:id="rId22"/>
              </p:custDataLst>
            </p:nvPr>
          </p:nvSpPr>
          <p:spPr bwMode="auto">
            <a:xfrm>
              <a:off x="7937" y="58738"/>
              <a:ext cx="157163" cy="447675"/>
            </a:xfrm>
            <a:custGeom>
              <a:avLst/>
              <a:gdLst>
                <a:gd name="connsiteX0" fmla="*/ 0 w 118730"/>
                <a:gd name="connsiteY0" fmla="*/ 0 h 337620"/>
                <a:gd name="connsiteX1" fmla="*/ 118730 w 118730"/>
                <a:gd name="connsiteY1" fmla="*/ 118730 h 337620"/>
                <a:gd name="connsiteX2" fmla="*/ 0 w 118730"/>
                <a:gd name="connsiteY2" fmla="*/ 337620 h 337620"/>
                <a:gd name="connsiteX3" fmla="*/ 0 w 118730"/>
                <a:gd name="connsiteY3" fmla="*/ 0 h 33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30" h="337620">
                  <a:moveTo>
                    <a:pt x="0" y="0"/>
                  </a:moveTo>
                  <a:lnTo>
                    <a:pt x="118730" y="118730"/>
                  </a:lnTo>
                  <a:lnTo>
                    <a:pt x="0" y="337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46" name="任意多边形 8"/>
            <p:cNvSpPr/>
            <p:nvPr>
              <p:custDataLst>
                <p:tags r:id="rId23"/>
              </p:custDataLst>
            </p:nvPr>
          </p:nvSpPr>
          <p:spPr bwMode="auto">
            <a:xfrm>
              <a:off x="7937" y="1139826"/>
              <a:ext cx="633412" cy="204788"/>
            </a:xfrm>
            <a:custGeom>
              <a:avLst/>
              <a:gdLst>
                <a:gd name="connsiteX0" fmla="*/ 478288 w 478288"/>
                <a:gd name="connsiteY0" fmla="*/ 0 h 154767"/>
                <a:gd name="connsiteX1" fmla="*/ 323521 w 478288"/>
                <a:gd name="connsiteY1" fmla="*/ 154767 h 154767"/>
                <a:gd name="connsiteX2" fmla="*/ 0 w 478288"/>
                <a:gd name="connsiteY2" fmla="*/ 154767 h 154767"/>
                <a:gd name="connsiteX3" fmla="*/ 0 w 478288"/>
                <a:gd name="connsiteY3" fmla="*/ 141892 h 154767"/>
                <a:gd name="connsiteX4" fmla="*/ 478288 w 478288"/>
                <a:gd name="connsiteY4" fmla="*/ 0 h 1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288" h="154767">
                  <a:moveTo>
                    <a:pt x="478288" y="0"/>
                  </a:moveTo>
                  <a:lnTo>
                    <a:pt x="323521" y="154767"/>
                  </a:lnTo>
                  <a:lnTo>
                    <a:pt x="0" y="154767"/>
                  </a:lnTo>
                  <a:lnTo>
                    <a:pt x="0" y="141892"/>
                  </a:lnTo>
                  <a:lnTo>
                    <a:pt x="4782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47" name="任意多边形 12"/>
            <p:cNvSpPr/>
            <p:nvPr>
              <p:custDataLst>
                <p:tags r:id="rId24"/>
              </p:custDataLst>
            </p:nvPr>
          </p:nvSpPr>
          <p:spPr bwMode="auto">
            <a:xfrm rot="1442336">
              <a:off x="288925" y="823913"/>
              <a:ext cx="334963" cy="539750"/>
            </a:xfrm>
            <a:custGeom>
              <a:avLst/>
              <a:gdLst>
                <a:gd name="connsiteX0" fmla="*/ 40312 w 252306"/>
                <a:gd name="connsiteY0" fmla="*/ 0 h 407313"/>
                <a:gd name="connsiteX1" fmla="*/ 252306 w 252306"/>
                <a:gd name="connsiteY1" fmla="*/ 191345 h 407313"/>
                <a:gd name="connsiteX2" fmla="*/ 0 w 252306"/>
                <a:gd name="connsiteY2" fmla="*/ 407313 h 407313"/>
                <a:gd name="connsiteX3" fmla="*/ 0 w 252306"/>
                <a:gd name="connsiteY3" fmla="*/ 34506 h 407313"/>
                <a:gd name="connsiteX4" fmla="*/ 40312 w 252306"/>
                <a:gd name="connsiteY4" fmla="*/ 0 h 40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06" h="407313">
                  <a:moveTo>
                    <a:pt x="40312" y="0"/>
                  </a:moveTo>
                  <a:lnTo>
                    <a:pt x="252306" y="191345"/>
                  </a:lnTo>
                  <a:lnTo>
                    <a:pt x="0" y="407313"/>
                  </a:lnTo>
                  <a:lnTo>
                    <a:pt x="0" y="34506"/>
                  </a:lnTo>
                  <a:lnTo>
                    <a:pt x="40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48" name="任意多边形 13"/>
            <p:cNvSpPr/>
            <p:nvPr>
              <p:custDataLst>
                <p:tags r:id="rId25"/>
              </p:custDataLst>
            </p:nvPr>
          </p:nvSpPr>
          <p:spPr bwMode="auto">
            <a:xfrm rot="1442336">
              <a:off x="422275" y="730251"/>
              <a:ext cx="415925" cy="404813"/>
            </a:xfrm>
            <a:custGeom>
              <a:avLst/>
              <a:gdLst>
                <a:gd name="connsiteX0" fmla="*/ 132621 w 312947"/>
                <a:gd name="connsiteY0" fmla="*/ 0 h 304866"/>
                <a:gd name="connsiteX1" fmla="*/ 312947 w 312947"/>
                <a:gd name="connsiteY1" fmla="*/ 69080 h 304866"/>
                <a:gd name="connsiteX2" fmla="*/ 227808 w 312947"/>
                <a:gd name="connsiteY2" fmla="*/ 291329 h 304866"/>
                <a:gd name="connsiteX3" fmla="*/ 211994 w 312947"/>
                <a:gd name="connsiteY3" fmla="*/ 304866 h 304866"/>
                <a:gd name="connsiteX4" fmla="*/ 0 w 312947"/>
                <a:gd name="connsiteY4" fmla="*/ 113521 h 304866"/>
                <a:gd name="connsiteX5" fmla="*/ 132621 w 312947"/>
                <a:gd name="connsiteY5" fmla="*/ 0 h 30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947" h="304866">
                  <a:moveTo>
                    <a:pt x="132621" y="0"/>
                  </a:moveTo>
                  <a:lnTo>
                    <a:pt x="312947" y="69080"/>
                  </a:lnTo>
                  <a:lnTo>
                    <a:pt x="227808" y="291329"/>
                  </a:lnTo>
                  <a:lnTo>
                    <a:pt x="211994" y="304866"/>
                  </a:lnTo>
                  <a:lnTo>
                    <a:pt x="0" y="113521"/>
                  </a:lnTo>
                  <a:lnTo>
                    <a:pt x="13262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49" name="任意多边形 14"/>
            <p:cNvSpPr/>
            <p:nvPr>
              <p:custDataLst>
                <p:tags r:id="rId26"/>
              </p:custDataLst>
            </p:nvPr>
          </p:nvSpPr>
          <p:spPr bwMode="auto">
            <a:xfrm rot="1442336">
              <a:off x="-25400" y="731838"/>
              <a:ext cx="306388" cy="619125"/>
            </a:xfrm>
            <a:custGeom>
              <a:avLst/>
              <a:gdLst>
                <a:gd name="connsiteX0" fmla="*/ 231226 w 231226"/>
                <a:gd name="connsiteY0" fmla="*/ 0 h 467722"/>
                <a:gd name="connsiteX1" fmla="*/ 231226 w 231226"/>
                <a:gd name="connsiteY1" fmla="*/ 372807 h 467722"/>
                <a:gd name="connsiteX2" fmla="*/ 120341 w 231226"/>
                <a:gd name="connsiteY2" fmla="*/ 467722 h 467722"/>
                <a:gd name="connsiteX3" fmla="*/ 0 w 231226"/>
                <a:gd name="connsiteY3" fmla="*/ 197925 h 467722"/>
                <a:gd name="connsiteX4" fmla="*/ 231226 w 231226"/>
                <a:gd name="connsiteY4" fmla="*/ 0 h 4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226" h="467722">
                  <a:moveTo>
                    <a:pt x="231226" y="0"/>
                  </a:moveTo>
                  <a:lnTo>
                    <a:pt x="231226" y="372807"/>
                  </a:lnTo>
                  <a:lnTo>
                    <a:pt x="120341" y="467722"/>
                  </a:lnTo>
                  <a:lnTo>
                    <a:pt x="0" y="197925"/>
                  </a:lnTo>
                  <a:lnTo>
                    <a:pt x="2312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5154264" y="3570951"/>
            <a:ext cx="2841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Arial" panose="020B0604020202020204" pitchFamily="34" charset="0"/>
              </a:rPr>
              <a:t>数据分析与可视化</a:t>
            </a:r>
          </a:p>
        </p:txBody>
      </p:sp>
      <p:grpSp>
        <p:nvGrpSpPr>
          <p:cNvPr id="51" name="组合 50"/>
          <p:cNvGrpSpPr/>
          <p:nvPr>
            <p:custDataLst>
              <p:tags r:id="rId9"/>
            </p:custDataLst>
          </p:nvPr>
        </p:nvGrpSpPr>
        <p:grpSpPr>
          <a:xfrm rot="16200000">
            <a:off x="4835805" y="4266849"/>
            <a:ext cx="199542" cy="387988"/>
            <a:chOff x="-25400" y="58738"/>
            <a:chExt cx="863600" cy="1714502"/>
          </a:xfrm>
        </p:grpSpPr>
        <p:sp>
          <p:nvSpPr>
            <p:cNvPr id="53" name="任意多边形 5"/>
            <p:cNvSpPr/>
            <p:nvPr>
              <p:custDataLst>
                <p:tags r:id="rId13"/>
              </p:custDataLst>
            </p:nvPr>
          </p:nvSpPr>
          <p:spPr bwMode="auto">
            <a:xfrm>
              <a:off x="7937" y="1344614"/>
              <a:ext cx="428625" cy="428626"/>
            </a:xfrm>
            <a:custGeom>
              <a:avLst/>
              <a:gdLst>
                <a:gd name="connsiteX0" fmla="*/ 0 w 323521"/>
                <a:gd name="connsiteY0" fmla="*/ 0 h 323521"/>
                <a:gd name="connsiteX1" fmla="*/ 323521 w 323521"/>
                <a:gd name="connsiteY1" fmla="*/ 0 h 323521"/>
                <a:gd name="connsiteX2" fmla="*/ 0 w 323521"/>
                <a:gd name="connsiteY2" fmla="*/ 323521 h 323521"/>
                <a:gd name="connsiteX3" fmla="*/ 0 w 323521"/>
                <a:gd name="connsiteY3" fmla="*/ 0 h 32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21" h="323521">
                  <a:moveTo>
                    <a:pt x="0" y="0"/>
                  </a:moveTo>
                  <a:lnTo>
                    <a:pt x="323521" y="0"/>
                  </a:lnTo>
                  <a:lnTo>
                    <a:pt x="0" y="323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54" name="任意多边形 6"/>
            <p:cNvSpPr/>
            <p:nvPr>
              <p:custDataLst>
                <p:tags r:id="rId14"/>
              </p:custDataLst>
            </p:nvPr>
          </p:nvSpPr>
          <p:spPr bwMode="auto">
            <a:xfrm>
              <a:off x="7937" y="215900"/>
              <a:ext cx="676275" cy="719138"/>
            </a:xfrm>
            <a:custGeom>
              <a:avLst/>
              <a:gdLst>
                <a:gd name="connsiteX0" fmla="*/ 118730 w 510032"/>
                <a:gd name="connsiteY0" fmla="*/ 0 h 542612"/>
                <a:gd name="connsiteX1" fmla="*/ 510032 w 510032"/>
                <a:gd name="connsiteY1" fmla="*/ 391302 h 542612"/>
                <a:gd name="connsiteX2" fmla="*/ 0 w 510032"/>
                <a:gd name="connsiteY2" fmla="*/ 542612 h 542612"/>
                <a:gd name="connsiteX3" fmla="*/ 0 w 510032"/>
                <a:gd name="connsiteY3" fmla="*/ 218890 h 542612"/>
                <a:gd name="connsiteX4" fmla="*/ 118730 w 510032"/>
                <a:gd name="connsiteY4" fmla="*/ 0 h 54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32" h="542612">
                  <a:moveTo>
                    <a:pt x="118730" y="0"/>
                  </a:moveTo>
                  <a:lnTo>
                    <a:pt x="510032" y="391302"/>
                  </a:lnTo>
                  <a:lnTo>
                    <a:pt x="0" y="542612"/>
                  </a:lnTo>
                  <a:lnTo>
                    <a:pt x="0" y="218890"/>
                  </a:lnTo>
                  <a:lnTo>
                    <a:pt x="118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55" name="任意多边形 7"/>
            <p:cNvSpPr/>
            <p:nvPr>
              <p:custDataLst>
                <p:tags r:id="rId15"/>
              </p:custDataLst>
            </p:nvPr>
          </p:nvSpPr>
          <p:spPr bwMode="auto">
            <a:xfrm>
              <a:off x="7937" y="58738"/>
              <a:ext cx="157163" cy="447675"/>
            </a:xfrm>
            <a:custGeom>
              <a:avLst/>
              <a:gdLst>
                <a:gd name="connsiteX0" fmla="*/ 0 w 118730"/>
                <a:gd name="connsiteY0" fmla="*/ 0 h 337620"/>
                <a:gd name="connsiteX1" fmla="*/ 118730 w 118730"/>
                <a:gd name="connsiteY1" fmla="*/ 118730 h 337620"/>
                <a:gd name="connsiteX2" fmla="*/ 0 w 118730"/>
                <a:gd name="connsiteY2" fmla="*/ 337620 h 337620"/>
                <a:gd name="connsiteX3" fmla="*/ 0 w 118730"/>
                <a:gd name="connsiteY3" fmla="*/ 0 h 33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30" h="337620">
                  <a:moveTo>
                    <a:pt x="0" y="0"/>
                  </a:moveTo>
                  <a:lnTo>
                    <a:pt x="118730" y="118730"/>
                  </a:lnTo>
                  <a:lnTo>
                    <a:pt x="0" y="337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56" name="任意多边形 8"/>
            <p:cNvSpPr/>
            <p:nvPr>
              <p:custDataLst>
                <p:tags r:id="rId16"/>
              </p:custDataLst>
            </p:nvPr>
          </p:nvSpPr>
          <p:spPr bwMode="auto">
            <a:xfrm>
              <a:off x="7937" y="1139826"/>
              <a:ext cx="633412" cy="204788"/>
            </a:xfrm>
            <a:custGeom>
              <a:avLst/>
              <a:gdLst>
                <a:gd name="connsiteX0" fmla="*/ 478288 w 478288"/>
                <a:gd name="connsiteY0" fmla="*/ 0 h 154767"/>
                <a:gd name="connsiteX1" fmla="*/ 323521 w 478288"/>
                <a:gd name="connsiteY1" fmla="*/ 154767 h 154767"/>
                <a:gd name="connsiteX2" fmla="*/ 0 w 478288"/>
                <a:gd name="connsiteY2" fmla="*/ 154767 h 154767"/>
                <a:gd name="connsiteX3" fmla="*/ 0 w 478288"/>
                <a:gd name="connsiteY3" fmla="*/ 141892 h 154767"/>
                <a:gd name="connsiteX4" fmla="*/ 478288 w 478288"/>
                <a:gd name="connsiteY4" fmla="*/ 0 h 1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288" h="154767">
                  <a:moveTo>
                    <a:pt x="478288" y="0"/>
                  </a:moveTo>
                  <a:lnTo>
                    <a:pt x="323521" y="154767"/>
                  </a:lnTo>
                  <a:lnTo>
                    <a:pt x="0" y="154767"/>
                  </a:lnTo>
                  <a:lnTo>
                    <a:pt x="0" y="141892"/>
                  </a:lnTo>
                  <a:lnTo>
                    <a:pt x="4782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57" name="任意多边形 12"/>
            <p:cNvSpPr/>
            <p:nvPr>
              <p:custDataLst>
                <p:tags r:id="rId17"/>
              </p:custDataLst>
            </p:nvPr>
          </p:nvSpPr>
          <p:spPr bwMode="auto">
            <a:xfrm rot="1442336">
              <a:off x="288925" y="823913"/>
              <a:ext cx="334963" cy="539750"/>
            </a:xfrm>
            <a:custGeom>
              <a:avLst/>
              <a:gdLst>
                <a:gd name="connsiteX0" fmla="*/ 40312 w 252306"/>
                <a:gd name="connsiteY0" fmla="*/ 0 h 407313"/>
                <a:gd name="connsiteX1" fmla="*/ 252306 w 252306"/>
                <a:gd name="connsiteY1" fmla="*/ 191345 h 407313"/>
                <a:gd name="connsiteX2" fmla="*/ 0 w 252306"/>
                <a:gd name="connsiteY2" fmla="*/ 407313 h 407313"/>
                <a:gd name="connsiteX3" fmla="*/ 0 w 252306"/>
                <a:gd name="connsiteY3" fmla="*/ 34506 h 407313"/>
                <a:gd name="connsiteX4" fmla="*/ 40312 w 252306"/>
                <a:gd name="connsiteY4" fmla="*/ 0 h 40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06" h="407313">
                  <a:moveTo>
                    <a:pt x="40312" y="0"/>
                  </a:moveTo>
                  <a:lnTo>
                    <a:pt x="252306" y="191345"/>
                  </a:lnTo>
                  <a:lnTo>
                    <a:pt x="0" y="407313"/>
                  </a:lnTo>
                  <a:lnTo>
                    <a:pt x="0" y="34506"/>
                  </a:lnTo>
                  <a:lnTo>
                    <a:pt x="40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58" name="任意多边形 13"/>
            <p:cNvSpPr/>
            <p:nvPr>
              <p:custDataLst>
                <p:tags r:id="rId18"/>
              </p:custDataLst>
            </p:nvPr>
          </p:nvSpPr>
          <p:spPr bwMode="auto">
            <a:xfrm rot="1442336">
              <a:off x="422275" y="730251"/>
              <a:ext cx="415925" cy="404813"/>
            </a:xfrm>
            <a:custGeom>
              <a:avLst/>
              <a:gdLst>
                <a:gd name="connsiteX0" fmla="*/ 132621 w 312947"/>
                <a:gd name="connsiteY0" fmla="*/ 0 h 304866"/>
                <a:gd name="connsiteX1" fmla="*/ 312947 w 312947"/>
                <a:gd name="connsiteY1" fmla="*/ 69080 h 304866"/>
                <a:gd name="connsiteX2" fmla="*/ 227808 w 312947"/>
                <a:gd name="connsiteY2" fmla="*/ 291329 h 304866"/>
                <a:gd name="connsiteX3" fmla="*/ 211994 w 312947"/>
                <a:gd name="connsiteY3" fmla="*/ 304866 h 304866"/>
                <a:gd name="connsiteX4" fmla="*/ 0 w 312947"/>
                <a:gd name="connsiteY4" fmla="*/ 113521 h 304866"/>
                <a:gd name="connsiteX5" fmla="*/ 132621 w 312947"/>
                <a:gd name="connsiteY5" fmla="*/ 0 h 30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947" h="304866">
                  <a:moveTo>
                    <a:pt x="132621" y="0"/>
                  </a:moveTo>
                  <a:lnTo>
                    <a:pt x="312947" y="69080"/>
                  </a:lnTo>
                  <a:lnTo>
                    <a:pt x="227808" y="291329"/>
                  </a:lnTo>
                  <a:lnTo>
                    <a:pt x="211994" y="304866"/>
                  </a:lnTo>
                  <a:lnTo>
                    <a:pt x="0" y="113521"/>
                  </a:lnTo>
                  <a:lnTo>
                    <a:pt x="13262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59" name="任意多边形 14"/>
            <p:cNvSpPr/>
            <p:nvPr>
              <p:custDataLst>
                <p:tags r:id="rId19"/>
              </p:custDataLst>
            </p:nvPr>
          </p:nvSpPr>
          <p:spPr bwMode="auto">
            <a:xfrm rot="1442336">
              <a:off x="-25400" y="731838"/>
              <a:ext cx="306388" cy="619125"/>
            </a:xfrm>
            <a:custGeom>
              <a:avLst/>
              <a:gdLst>
                <a:gd name="connsiteX0" fmla="*/ 231226 w 231226"/>
                <a:gd name="connsiteY0" fmla="*/ 0 h 467722"/>
                <a:gd name="connsiteX1" fmla="*/ 231226 w 231226"/>
                <a:gd name="connsiteY1" fmla="*/ 372807 h 467722"/>
                <a:gd name="connsiteX2" fmla="*/ 120341 w 231226"/>
                <a:gd name="connsiteY2" fmla="*/ 467722 h 467722"/>
                <a:gd name="connsiteX3" fmla="*/ 0 w 231226"/>
                <a:gd name="connsiteY3" fmla="*/ 197925 h 467722"/>
                <a:gd name="connsiteX4" fmla="*/ 231226 w 231226"/>
                <a:gd name="connsiteY4" fmla="*/ 0 h 4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226" h="467722">
                  <a:moveTo>
                    <a:pt x="231226" y="0"/>
                  </a:moveTo>
                  <a:lnTo>
                    <a:pt x="231226" y="372807"/>
                  </a:lnTo>
                  <a:lnTo>
                    <a:pt x="120341" y="467722"/>
                  </a:lnTo>
                  <a:lnTo>
                    <a:pt x="0" y="197925"/>
                  </a:lnTo>
                  <a:lnTo>
                    <a:pt x="2312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</p:grpSp>
      <p:sp>
        <p:nvSpPr>
          <p:cNvPr id="52" name="文本框 51"/>
          <p:cNvSpPr txBox="1"/>
          <p:nvPr>
            <p:custDataLst>
              <p:tags r:id="rId10"/>
            </p:custDataLst>
          </p:nvPr>
        </p:nvSpPr>
        <p:spPr>
          <a:xfrm>
            <a:off x="5154264" y="4248900"/>
            <a:ext cx="2841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Arial" panose="020B0604020202020204" pitchFamily="34" charset="0"/>
              </a:rPr>
              <a:t>总结与展望</a:t>
            </a: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43"/>
          <a:srcRect/>
          <a:stretch>
            <a:fillRect/>
          </a:stretch>
        </p:blipFill>
        <p:spPr>
          <a:xfrm>
            <a:off x="8180284" y="0"/>
            <a:ext cx="4011716" cy="6858594"/>
          </a:xfrm>
          <a:prstGeom prst="rect">
            <a:avLst/>
          </a:prstGeom>
        </p:spPr>
      </p:pic>
      <p:pic>
        <p:nvPicPr>
          <p:cNvPr id="14336" name="图片 14335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44"/>
          <a:srcRect/>
          <a:stretch>
            <a:fillRect/>
          </a:stretch>
        </p:blipFill>
        <p:spPr>
          <a:xfrm>
            <a:off x="0" y="0"/>
            <a:ext cx="4196398" cy="68585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5DEFF-6EFF-0CCB-4020-483E21FC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弹幕情感的分析与比较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46E92-4069-C035-4A6A-F02E4D526976}"/>
              </a:ext>
            </a:extLst>
          </p:cNvPr>
          <p:cNvPicPr/>
          <p:nvPr/>
        </p:nvPicPr>
        <p:blipFill rotWithShape="1">
          <a:blip r:embed="rId2"/>
          <a:srcRect r="51195"/>
          <a:stretch/>
        </p:blipFill>
        <p:spPr>
          <a:xfrm>
            <a:off x="984118" y="1683763"/>
            <a:ext cx="3760410" cy="34904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172E7D-2B67-D9D1-41B7-A5646DCF9358}"/>
              </a:ext>
            </a:extLst>
          </p:cNvPr>
          <p:cNvPicPr/>
          <p:nvPr/>
        </p:nvPicPr>
        <p:blipFill rotWithShape="1">
          <a:blip r:embed="rId2"/>
          <a:srcRect l="50000" r="1195"/>
          <a:stretch/>
        </p:blipFill>
        <p:spPr>
          <a:xfrm>
            <a:off x="6975894" y="1683762"/>
            <a:ext cx="3760410" cy="349047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104">
            <a:extLst>
              <a:ext uri="{FF2B5EF4-FFF2-40B4-BE49-F238E27FC236}">
                <a16:creationId xmlns:a16="http://schemas.microsoft.com/office/drawing/2014/main" id="{08A5EB9F-0786-2305-698F-070DD0D4281D}"/>
              </a:ext>
            </a:extLst>
          </p:cNvPr>
          <p:cNvSpPr txBox="1"/>
          <p:nvPr/>
        </p:nvSpPr>
        <p:spPr>
          <a:xfrm>
            <a:off x="457193" y="4396897"/>
            <a:ext cx="9745586" cy="220789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</a:pPr>
            <a:endParaRPr lang="en-US" b="0" dirty="0">
              <a:latin typeface="等线" panose="02010600030101010101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</a:pPr>
            <a:r>
              <a:rPr lang="en-US" b="0" dirty="0">
                <a:latin typeface="等线" panose="02010600030101010101" charset="-122"/>
                <a:cs typeface="Times New Roman" panose="02020603050405020304" charset="0"/>
              </a:rPr>
              <a:t> </a:t>
            </a:r>
          </a:p>
          <a:p>
            <a:pPr indent="0">
              <a:lnSpc>
                <a:spcPct val="150000"/>
              </a:lnSpc>
            </a:pPr>
            <a:r>
              <a:rPr lang="en-US" b="0" dirty="0">
                <a:latin typeface="等线" panose="02010600030101010101" charset="-122"/>
                <a:cs typeface="Times New Roman" panose="02020603050405020304" charset="0"/>
              </a:rPr>
              <a:t>         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因此，</a:t>
            </a:r>
            <a:r>
              <a:rPr lang="zh-CN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非标题党视频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中的弹幕普遍比标题党有</a:t>
            </a:r>
            <a:r>
              <a:rPr lang="zh-CN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更多的积极情绪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和</a:t>
            </a:r>
            <a:r>
              <a:rPr lang="zh-CN" b="1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更少的消极情绪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en-US" altLang="zh-CN" b="0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indent="0">
              <a:lnSpc>
                <a:spcPct val="150000"/>
              </a:lnSpc>
            </a:pPr>
            <a:endParaRPr lang="en-US" altLang="zh-CN" b="0" dirty="0">
              <a:solidFill>
                <a:srgbClr val="000000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        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这验证了</a:t>
            </a:r>
            <a:r>
              <a:rPr lang="zh-CN" altLang="en-US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笔者的</a:t>
            </a:r>
            <a:r>
              <a:rPr lang="zh-CN" b="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猜想：</a:t>
            </a:r>
            <a:r>
              <a:rPr lang="zh-CN" b="0" dirty="0">
                <a:solidFill>
                  <a:srgbClr val="000000"/>
                </a:solidFill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</a:rPr>
              <a:t>标题党视频容易让观众感到内容与实际不符，带来较差的评价。</a:t>
            </a:r>
            <a:endParaRPr lang="zh-CN" altLang="en-US" b="0" dirty="0">
              <a:solidFill>
                <a:srgbClr val="000000"/>
              </a:solidFill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7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ctr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4</a:t>
            </a:r>
            <a:r>
              <a:rPr lang="zh-CN" altLang="en-US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、总结与展望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558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15251-E865-7346-23D2-BBCEEDFD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建议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EA2CE5F-ACE8-C8A3-F83C-FA55FCA3E043}"/>
              </a:ext>
            </a:extLst>
          </p:cNvPr>
          <p:cNvGrpSpPr/>
          <p:nvPr/>
        </p:nvGrpSpPr>
        <p:grpSpPr>
          <a:xfrm>
            <a:off x="2359977" y="1052147"/>
            <a:ext cx="7472045" cy="5888355"/>
            <a:chOff x="1665696" y="1767775"/>
            <a:chExt cx="10291579" cy="58884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9ABBC3F-F9DF-D4BA-7315-7CBD7AB77D04}"/>
                </a:ext>
              </a:extLst>
            </p:cNvPr>
            <p:cNvSpPr/>
            <p:nvPr/>
          </p:nvSpPr>
          <p:spPr bwMode="auto">
            <a:xfrm>
              <a:off x="1665696" y="1918909"/>
              <a:ext cx="4973928" cy="556464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1D97D-858F-EC26-7864-29F5BFE55259}"/>
                </a:ext>
              </a:extLst>
            </p:cNvPr>
            <p:cNvSpPr/>
            <p:nvPr/>
          </p:nvSpPr>
          <p:spPr bwMode="auto">
            <a:xfrm>
              <a:off x="6983347" y="1918909"/>
              <a:ext cx="4973928" cy="556591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B16CA39-15ED-4C82-390B-FF64A602237B}"/>
                </a:ext>
              </a:extLst>
            </p:cNvPr>
            <p:cNvGrpSpPr/>
            <p:nvPr/>
          </p:nvGrpSpPr>
          <p:grpSpPr>
            <a:xfrm>
              <a:off x="1970979" y="1767775"/>
              <a:ext cx="4200402" cy="879213"/>
              <a:chOff x="1245265" y="1827568"/>
              <a:chExt cx="4200402" cy="879213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67CD1C98-BFE8-FF40-9A8D-87D98BEF6959}"/>
                  </a:ext>
                </a:extLst>
              </p:cNvPr>
              <p:cNvSpPr/>
              <p:nvPr/>
            </p:nvSpPr>
            <p:spPr bwMode="auto">
              <a:xfrm>
                <a:off x="1245265" y="1827568"/>
                <a:ext cx="4200402" cy="150812"/>
              </a:xfrm>
              <a:custGeom>
                <a:avLst/>
                <a:gdLst>
                  <a:gd name="T0" fmla="*/ 285 w 4236"/>
                  <a:gd name="T1" fmla="*/ 0 h 186"/>
                  <a:gd name="T2" fmla="*/ 3967 w 4236"/>
                  <a:gd name="T3" fmla="*/ 0 h 186"/>
                  <a:gd name="T4" fmla="*/ 4236 w 4236"/>
                  <a:gd name="T5" fmla="*/ 186 h 186"/>
                  <a:gd name="T6" fmla="*/ 0 w 4236"/>
                  <a:gd name="T7" fmla="*/ 186 h 186"/>
                  <a:gd name="T8" fmla="*/ 285 w 423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6" h="186">
                    <a:moveTo>
                      <a:pt x="285" y="0"/>
                    </a:moveTo>
                    <a:lnTo>
                      <a:pt x="3967" y="0"/>
                    </a:lnTo>
                    <a:lnTo>
                      <a:pt x="4236" y="186"/>
                    </a:lnTo>
                    <a:lnTo>
                      <a:pt x="0" y="186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146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5C75669-8000-FEBC-EC70-CD6619B11A53}"/>
                  </a:ext>
                </a:extLst>
              </p:cNvPr>
              <p:cNvSpPr/>
              <p:nvPr/>
            </p:nvSpPr>
            <p:spPr bwMode="auto">
              <a:xfrm>
                <a:off x="1525808" y="1827568"/>
                <a:ext cx="3652018" cy="879213"/>
              </a:xfrm>
              <a:custGeom>
                <a:avLst/>
                <a:gdLst>
                  <a:gd name="T0" fmla="*/ 0 w 3682"/>
                  <a:gd name="T1" fmla="*/ 0 h 786"/>
                  <a:gd name="T2" fmla="*/ 3682 w 3682"/>
                  <a:gd name="T3" fmla="*/ 0 h 786"/>
                  <a:gd name="T4" fmla="*/ 3682 w 3682"/>
                  <a:gd name="T5" fmla="*/ 637 h 786"/>
                  <a:gd name="T6" fmla="*/ 1823 w 3682"/>
                  <a:gd name="T7" fmla="*/ 786 h 786"/>
                  <a:gd name="T8" fmla="*/ 0 w 3682"/>
                  <a:gd name="T9" fmla="*/ 637 h 786"/>
                  <a:gd name="T10" fmla="*/ 0 w 3682"/>
                  <a:gd name="T1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786">
                    <a:moveTo>
                      <a:pt x="0" y="0"/>
                    </a:moveTo>
                    <a:lnTo>
                      <a:pt x="3682" y="0"/>
                    </a:lnTo>
                    <a:lnTo>
                      <a:pt x="3682" y="637"/>
                    </a:lnTo>
                    <a:lnTo>
                      <a:pt x="1823" y="786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5B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6011B6A-75BC-E20F-C19D-A5B4ED6F6797}"/>
                  </a:ext>
                </a:extLst>
              </p:cNvPr>
              <p:cNvSpPr/>
              <p:nvPr/>
            </p:nvSpPr>
            <p:spPr>
              <a:xfrm>
                <a:off x="1944026" y="1836115"/>
                <a:ext cx="2770776" cy="8299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给视频创作者</a:t>
                </a:r>
              </a:p>
              <a:p>
                <a:pPr algn="ctr"/>
                <a:r>
                  <a:rPr lang="zh-CN" altLang="en-US" sz="2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的建议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F920DA6-C691-C533-F3BB-F7B1EEB6E6AB}"/>
                </a:ext>
              </a:extLst>
            </p:cNvPr>
            <p:cNvGrpSpPr/>
            <p:nvPr/>
          </p:nvGrpSpPr>
          <p:grpSpPr>
            <a:xfrm>
              <a:off x="7373158" y="1767775"/>
              <a:ext cx="4200402" cy="879213"/>
              <a:chOff x="6647444" y="1827568"/>
              <a:chExt cx="4200402" cy="879213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6C42D718-C6EB-1D52-6E90-638BB8126187}"/>
                  </a:ext>
                </a:extLst>
              </p:cNvPr>
              <p:cNvSpPr/>
              <p:nvPr/>
            </p:nvSpPr>
            <p:spPr bwMode="auto">
              <a:xfrm>
                <a:off x="6647444" y="1827568"/>
                <a:ext cx="4200402" cy="150812"/>
              </a:xfrm>
              <a:custGeom>
                <a:avLst/>
                <a:gdLst>
                  <a:gd name="T0" fmla="*/ 285 w 4236"/>
                  <a:gd name="T1" fmla="*/ 0 h 186"/>
                  <a:gd name="T2" fmla="*/ 3967 w 4236"/>
                  <a:gd name="T3" fmla="*/ 0 h 186"/>
                  <a:gd name="T4" fmla="*/ 4236 w 4236"/>
                  <a:gd name="T5" fmla="*/ 186 h 186"/>
                  <a:gd name="T6" fmla="*/ 0 w 4236"/>
                  <a:gd name="T7" fmla="*/ 186 h 186"/>
                  <a:gd name="T8" fmla="*/ 285 w 423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6" h="186">
                    <a:moveTo>
                      <a:pt x="285" y="0"/>
                    </a:moveTo>
                    <a:lnTo>
                      <a:pt x="3967" y="0"/>
                    </a:lnTo>
                    <a:lnTo>
                      <a:pt x="4236" y="186"/>
                    </a:lnTo>
                    <a:lnTo>
                      <a:pt x="0" y="186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146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73D33C0C-1DCF-52F5-4A87-3C314C82167D}"/>
                  </a:ext>
                </a:extLst>
              </p:cNvPr>
              <p:cNvSpPr/>
              <p:nvPr/>
            </p:nvSpPr>
            <p:spPr bwMode="auto">
              <a:xfrm>
                <a:off x="6927987" y="1827568"/>
                <a:ext cx="3652018" cy="879213"/>
              </a:xfrm>
              <a:custGeom>
                <a:avLst/>
                <a:gdLst>
                  <a:gd name="T0" fmla="*/ 0 w 3682"/>
                  <a:gd name="T1" fmla="*/ 0 h 786"/>
                  <a:gd name="T2" fmla="*/ 3682 w 3682"/>
                  <a:gd name="T3" fmla="*/ 0 h 786"/>
                  <a:gd name="T4" fmla="*/ 3682 w 3682"/>
                  <a:gd name="T5" fmla="*/ 637 h 786"/>
                  <a:gd name="T6" fmla="*/ 1823 w 3682"/>
                  <a:gd name="T7" fmla="*/ 786 h 786"/>
                  <a:gd name="T8" fmla="*/ 0 w 3682"/>
                  <a:gd name="T9" fmla="*/ 637 h 786"/>
                  <a:gd name="T10" fmla="*/ 0 w 3682"/>
                  <a:gd name="T1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786">
                    <a:moveTo>
                      <a:pt x="0" y="0"/>
                    </a:moveTo>
                    <a:lnTo>
                      <a:pt x="3682" y="0"/>
                    </a:lnTo>
                    <a:lnTo>
                      <a:pt x="3682" y="637"/>
                    </a:lnTo>
                    <a:lnTo>
                      <a:pt x="1823" y="786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ABB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03770C7-03FF-F413-71D0-E9CB78CE4AE0}"/>
                  </a:ext>
                </a:extLst>
              </p:cNvPr>
              <p:cNvSpPr/>
              <p:nvPr/>
            </p:nvSpPr>
            <p:spPr>
              <a:xfrm>
                <a:off x="7157323" y="1840652"/>
                <a:ext cx="3101249" cy="583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给平台运营方</a:t>
                </a:r>
              </a:p>
              <a:p>
                <a:pPr algn="ctr"/>
                <a:r>
                  <a:rPr lang="zh-CN" altLang="en-US" sz="2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的建议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82FCF1-0651-ABBA-AEA2-AFBED230F6D7}"/>
                </a:ext>
              </a:extLst>
            </p:cNvPr>
            <p:cNvSpPr txBox="1"/>
            <p:nvPr/>
          </p:nvSpPr>
          <p:spPr>
            <a:xfrm>
              <a:off x="2146925" y="2654361"/>
              <a:ext cx="4335924" cy="415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just"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首先，由于热门视频往往是能引起观众普遍的情感共鸣的，因此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创作视频时需洞察观众情感需求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indent="0" algn="just"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其次，创作者可尝试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在中午或晚上的时间发布视频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，由于观众倾向于在这两个时间段收看视频，因此较有可能获得更多的播放量。</a:t>
              </a:r>
            </a:p>
            <a:p>
              <a:pPr indent="0" algn="just"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此外，创作者也应当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谨慎用词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与视频内容不符的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标题党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，引发观众反感。</a:t>
              </a:r>
            </a:p>
          </p:txBody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B387A9EE-9849-D858-F779-22E0E6677837}"/>
                </a:ext>
              </a:extLst>
            </p:cNvPr>
            <p:cNvSpPr txBox="1"/>
            <p:nvPr/>
          </p:nvSpPr>
          <p:spPr>
            <a:xfrm>
              <a:off x="7130282" y="2654256"/>
              <a:ext cx="4712418" cy="50020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just" fontAlgn="auto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为了让平台有较多且长期的受众，视频质量对于平台而言至关重要。</a:t>
              </a:r>
            </a:p>
            <a:p>
              <a:pPr indent="0" algn="just" fontAlgn="auto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因此，平台需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严格管控视频内容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，对视频创作者进行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宣传教育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（参照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给视频创作者的建议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），携手创作者、观众们共同打造良好的平台环境。</a:t>
              </a:r>
            </a:p>
            <a:p>
              <a:pPr indent="0" algn="just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同时，平台也可以参考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弹幕词云图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内的词句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，获悉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实时的网络热词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并加入到日后的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广告营销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中，用热点吸引观众们的注意，获取流量。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500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01355-B1EA-0AF8-CF95-DF909F48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不足与可改进之处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F64AC-121E-8552-B449-B2DD8D7DD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44"/>
            <a:ext cx="10760242" cy="518641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首先，在对弹幕进行情感分析时，笔者发现</a:t>
            </a:r>
            <a:r>
              <a:rPr lang="en-US" altLang="zh-CN" sz="2000" kern="100" dirty="0" err="1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snownlp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库可能存在对语义理解有误的情况，例如某个视频很多弹幕是有关“致敬”的，但由其分析出的积极情绪只占了约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27%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，明显是不符合常理的。</a:t>
            </a:r>
            <a:endParaRPr lang="en-US" altLang="zh-CN" sz="2000" kern="100" dirty="0">
              <a:solidFill>
                <a:srgbClr val="0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kern="1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2000" kern="1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因此，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日后会寻找更针对中文语言的情感分析库，从而更准确地界定词句的情感，提升结   果可靠性。</a:t>
            </a:r>
            <a:endParaRPr lang="en-US" altLang="zh-CN" sz="2000" kern="100" dirty="0">
              <a:solidFill>
                <a:srgbClr val="0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弹幕由于其流行词属性，且字数简短，往往会包含复杂的含义，也可能会造成情感分析的偏差</a:t>
            </a:r>
            <a:r>
              <a:rPr lang="zh-CN" altLang="en-US" sz="2000" kern="1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在选取标题党与非标题党视频时，由于不同视频会有多种存在差异的因素，因此无法精准地控制变量。</a:t>
            </a:r>
            <a:endParaRPr lang="zh-CN" altLang="en-US" sz="20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84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ctr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谢谢观看！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03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ctr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、引言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65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59883" y="347195"/>
            <a:ext cx="5397237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</a:p>
        </p:txBody>
      </p:sp>
      <p:pic>
        <p:nvPicPr>
          <p:cNvPr id="100" name="图片 99" descr="卡通人物&#10;&#10;低可信度描述已自动生成"/>
          <p:cNvPicPr/>
          <p:nvPr>
            <p:custDataLst>
              <p:tags r:id="rId3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1176" y1="32427" x2="44706" y2="37238"/>
                        <a14:foregroundMark x1="44706" y1="37238" x2="42471" y2="33682"/>
                        <a14:foregroundMark x1="12471" y1="40377" x2="25765" y2="40586"/>
                        <a14:foregroundMark x1="13176" y1="51883" x2="19412" y2="51255"/>
                        <a14:foregroundMark x1="21882" y1="52720" x2="41882" y2="50628"/>
                        <a14:foregroundMark x1="32353" y1="31172" x2="33529" y2="31172"/>
                        <a14:foregroundMark x1="25059" y1="23640" x2="26118" y2="25314"/>
                        <a14:foregroundMark x1="11176" y1="64226" x2="36353" y2="65690"/>
                        <a14:foregroundMark x1="36353" y1="65690" x2="49647" y2="61088"/>
                        <a14:foregroundMark x1="48588" y1="57531" x2="48941" y2="62343"/>
                        <a14:foregroundMark x1="48118" y1="65690" x2="49059" y2="65900"/>
                        <a14:foregroundMark x1="36588" y1="73431" x2="43412" y2="698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353" y="684034"/>
            <a:ext cx="4555700" cy="2562580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38B433-A604-B9E0-1640-6EC42F57E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3" y="3560133"/>
            <a:ext cx="4555700" cy="266508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159883" y="1448411"/>
            <a:ext cx="5648125" cy="5230368"/>
          </a:xfrm>
        </p:spPr>
        <p:txBody>
          <a:bodyPr lIns="90000" tIns="46800" rIns="90000" bIns="46800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900" dirty="0">
                <a:latin typeface="Arial" panose="020B0604020202020204" pitchFamily="34" charset="0"/>
                <a:ea typeface="微软雅黑" panose="020B0503020204020204" charset="-122"/>
              </a:rPr>
              <a:t>       </a:t>
            </a:r>
            <a:r>
              <a:rPr lang="en-US" altLang="zh-CN" sz="19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哔哩哔哩</a:t>
            </a:r>
            <a:r>
              <a:rPr lang="en-US" altLang="zh-CN" sz="19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19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以下简称“b站</a:t>
            </a:r>
            <a:r>
              <a:rPr lang="en-US" altLang="zh-CN" sz="19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”)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是一个</a:t>
            </a:r>
            <a:r>
              <a:rPr lang="zh-CN" altLang="en-US" sz="1900" dirty="0">
                <a:latin typeface="华文中宋" panose="02010600040101010101" pitchFamily="2" charset="-122"/>
                <a:ea typeface="华文中宋" panose="02010600040101010101" pitchFamily="2" charset="-122"/>
              </a:rPr>
              <a:t>著名的视频网站。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很多用户会为视频发送弹幕，在视频引起共鸣时刻发送的尤为多</a:t>
            </a:r>
            <a:r>
              <a:rPr lang="en-US" altLang="zh-CN" sz="19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9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9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因此，笔者</a:t>
            </a:r>
            <a:r>
              <a:rPr lang="en-US" altLang="zh-CN" sz="19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猜测弹幕能在一定程度上反映用户的情感</a:t>
            </a:r>
            <a:r>
              <a:rPr lang="zh-CN" altLang="en-US" sz="19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同时，从弹幕的发送时间或许</a:t>
            </a:r>
            <a:r>
              <a:rPr lang="zh-CN" altLang="en-US" sz="1900" dirty="0">
                <a:latin typeface="华文中宋" panose="02010600040101010101" pitchFamily="2" charset="-122"/>
                <a:ea typeface="华文中宋" panose="02010600040101010101" pitchFamily="2" charset="-122"/>
              </a:rPr>
              <a:t>能得知</a:t>
            </a:r>
            <a:r>
              <a:rPr lang="en-US" altLang="zh-CN" sz="19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视频的热点时段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19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用户登录b站的喜好时间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等信息</a:t>
            </a:r>
            <a:r>
              <a:rPr lang="en-US" altLang="zh-CN" sz="19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 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据此可以探究视频的一系列特征</a:t>
            </a:r>
            <a:r>
              <a:rPr lang="en-US" altLang="zh-CN" sz="19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9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9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为此，笔者</a:t>
            </a:r>
            <a:r>
              <a:rPr lang="en-US" altLang="zh-CN" sz="19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将挖掘b站部分弹幕信息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，对相关</a:t>
            </a:r>
            <a:r>
              <a:rPr lang="en-US" altLang="zh-CN" sz="19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数据进行分析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及</a:t>
            </a:r>
            <a:r>
              <a:rPr lang="en-US" altLang="zh-CN" sz="19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可视化</a:t>
            </a:r>
            <a:r>
              <a:rPr lang="en-US" altLang="zh-CN" sz="19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操作</a:t>
            </a:r>
            <a:r>
              <a:rPr lang="en-US" altLang="zh-CN" sz="19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sp>
        <p:nvSpPr>
          <p:cNvPr id="1035" name="Arc 103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研究方法</a:t>
            </a:r>
          </a:p>
        </p:txBody>
      </p:sp>
      <p:pic>
        <p:nvPicPr>
          <p:cNvPr id="100" name="图片 99" descr="卡通人物&#10;&#10;低可信度描述已自动生成"/>
          <p:cNvPicPr/>
          <p:nvPr>
            <p:custDataLst>
              <p:tags r:id="rId3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1176" y1="32427" x2="44706" y2="37238"/>
                        <a14:foregroundMark x1="44706" y1="37238" x2="42471" y2="33682"/>
                        <a14:foregroundMark x1="12471" y1="40377" x2="25765" y2="40586"/>
                        <a14:foregroundMark x1="13176" y1="51883" x2="19412" y2="51255"/>
                        <a14:foregroundMark x1="21882" y1="52720" x2="41882" y2="50628"/>
                        <a14:foregroundMark x1="32353" y1="31172" x2="33529" y2="31172"/>
                        <a14:foregroundMark x1="25059" y1="23640" x2="26118" y2="25314"/>
                        <a14:foregroundMark x1="11176" y1="64226" x2="36353" y2="65690"/>
                        <a14:foregroundMark x1="36353" y1="65690" x2="49647" y2="61088"/>
                        <a14:foregroundMark x1="48588" y1="57531" x2="48941" y2="62343"/>
                        <a14:foregroundMark x1="48118" y1="65690" x2="49059" y2="65900"/>
                        <a14:foregroundMark x1="36588" y1="73431" x2="43412" y2="698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353" y="684034"/>
            <a:ext cx="4555700" cy="2562580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38B433-A604-B9E0-1640-6EC42F57E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3" y="3560133"/>
            <a:ext cx="4555700" cy="266508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509514-947C-987A-E246-0B186C4876B9}"/>
              </a:ext>
            </a:extLst>
          </p:cNvPr>
          <p:cNvSpPr/>
          <p:nvPr/>
        </p:nvSpPr>
        <p:spPr>
          <a:xfrm>
            <a:off x="6151294" y="1946684"/>
            <a:ext cx="5669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   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  通过编写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Python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代码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爬取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b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站特定弹幕数据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——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弹幕内容、弹幕在视频中的时间、弹幕发送时间。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   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同时利用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Python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的多个库：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pandas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、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wordcloud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、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snownlp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等，以及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DataEase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网站进行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数据可视化与分析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。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dirty="0">
                <a:sym typeface="微软雅黑 Light" panose="020B0502040204020203" pitchFamily="34" charset="-122"/>
              </a:rPr>
              <a:t>   </a:t>
            </a:r>
          </a:p>
        </p:txBody>
      </p:sp>
      <p:sp>
        <p:nvSpPr>
          <p:cNvPr id="1035" name="Arc 103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829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5279-ECAB-742C-7883-2150D4B7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研究难点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9D3E19-9B0B-27E2-B4CD-C5A38323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086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一开始尝试在类似以下界面获取红笔圈出来的弹幕信息，然而得到下面第二张图的结果：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65AE72-5F37-7D59-A20E-8C34F484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4618"/>
            <a:ext cx="5788454" cy="330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156B6E-5494-B140-1A8D-A820D945B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39421"/>
            <a:ext cx="6974219" cy="8653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02B9C4-A583-E5A4-ED75-8451B05DAE3D}"/>
              </a:ext>
            </a:extLst>
          </p:cNvPr>
          <p:cNvSpPr txBox="1"/>
          <p:nvPr/>
        </p:nvSpPr>
        <p:spPr>
          <a:xfrm>
            <a:off x="7521328" y="2685395"/>
            <a:ext cx="3564331" cy="168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667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chemeClr val="accent6">
                    <a:lumMod val="5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这说明</a:t>
            </a:r>
            <a:r>
              <a:rPr lang="en-US" altLang="zh-CN" sz="2400" kern="100" dirty="0">
                <a:solidFill>
                  <a:schemeClr val="accent6">
                    <a:lumMod val="5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400" kern="100" dirty="0">
                <a:solidFill>
                  <a:schemeClr val="accent6">
                    <a:lumMod val="5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利用爬虫爬取该网站会被网页验证码拦截，无法从中获取数据。</a:t>
            </a:r>
          </a:p>
        </p:txBody>
      </p:sp>
    </p:spTree>
    <p:extLst>
      <p:ext uri="{BB962C8B-B14F-4D97-AF65-F5344CB8AC3E}">
        <p14:creationId xmlns:p14="http://schemas.microsoft.com/office/powerpoint/2010/main" val="184522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33E3A-BFB3-8870-5F55-2345BCF7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攻克难点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AAA81F-9D0B-CA9D-3A96-0EABC2E5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1261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尝试别的方法</a:t>
            </a:r>
            <a:r>
              <a:rPr lang="en-US" altLang="zh-CN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在原网址的“</a:t>
            </a:r>
            <a:r>
              <a:rPr lang="en-US" altLang="zh-CN" sz="2000" kern="1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bilibili</a:t>
            </a:r>
            <a:r>
              <a:rPr lang="en-US" altLang="zh-CN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前加“</a:t>
            </a:r>
            <a:r>
              <a:rPr lang="en-US" altLang="zh-CN" sz="2000" kern="100" dirty="0" err="1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”,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跳转到如下网址，并进一步进到下图红框圈起来的网址。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3F386F-22E6-54AA-14B0-C29325C6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19" y="2425708"/>
            <a:ext cx="7824361" cy="44317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EFE726-5C42-650C-84D5-32203737D041}"/>
              </a:ext>
            </a:extLst>
          </p:cNvPr>
          <p:cNvSpPr/>
          <p:nvPr/>
        </p:nvSpPr>
        <p:spPr>
          <a:xfrm>
            <a:off x="2183819" y="6423817"/>
            <a:ext cx="2642181" cy="137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4FCF91-7BBD-37C3-8F72-22BC1C7D2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" y="1258215"/>
            <a:ext cx="10987430" cy="55992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D4F327-B998-0A63-7F35-E1B507487855}"/>
              </a:ext>
            </a:extLst>
          </p:cNvPr>
          <p:cNvSpPr txBox="1"/>
          <p:nvPr/>
        </p:nvSpPr>
        <p:spPr>
          <a:xfrm>
            <a:off x="5318150" y="1997026"/>
            <a:ext cx="5003597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此网站可以获得弹幕数据！</a:t>
            </a:r>
          </a:p>
        </p:txBody>
      </p:sp>
    </p:spTree>
    <p:extLst>
      <p:ext uri="{BB962C8B-B14F-4D97-AF65-F5344CB8AC3E}">
        <p14:creationId xmlns:p14="http://schemas.microsoft.com/office/powerpoint/2010/main" val="36679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ctr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r>
              <a:rPr lang="zh-CN" altLang="en-US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、数据获取与处理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09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6E45F-27EB-C929-F21F-7C982D0E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03D269-6280-9B0C-4E5B-063C1FE1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64" y="1619487"/>
            <a:ext cx="3314700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05EC64-C502-D47C-30FE-60EF6934B2E6}"/>
              </a:ext>
            </a:extLst>
          </p:cNvPr>
          <p:cNvSpPr txBox="1"/>
          <p:nvPr/>
        </p:nvSpPr>
        <p:spPr>
          <a:xfrm>
            <a:off x="1350872" y="22769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en-US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调用相关的库</a:t>
            </a:r>
            <a:endParaRPr lang="zh-CN" altLang="en-US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0FFFB9-8193-43E7-6B52-9BC13441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4" y="2716602"/>
            <a:ext cx="5269865" cy="1411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6CCF22-086E-14C3-744E-DEF39C79B147}"/>
              </a:ext>
            </a:extLst>
          </p:cNvPr>
          <p:cNvSpPr txBox="1"/>
          <p:nvPr/>
        </p:nvSpPr>
        <p:spPr>
          <a:xfrm>
            <a:off x="0" y="41278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②输入视频的</a:t>
            </a:r>
            <a:r>
              <a:rPr lang="en-US" altLang="zh-CN" sz="1800" kern="100" dirty="0" err="1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cid</a:t>
            </a:r>
            <a:r>
              <a:rPr lang="zh-CN" altLang="en-US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号，从对应网站上获取弹幕</a:t>
            </a:r>
            <a:endParaRPr lang="zh-CN" altLang="en-US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FF6E6C-3E25-BD9F-18D4-E53862800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55" y="253208"/>
            <a:ext cx="5269865" cy="2883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59C72FE-F229-E033-C167-F38C3513AF73}"/>
              </a:ext>
            </a:extLst>
          </p:cNvPr>
          <p:cNvSpPr txBox="1"/>
          <p:nvPr/>
        </p:nvSpPr>
        <p:spPr>
          <a:xfrm>
            <a:off x="5783300" y="3091245"/>
            <a:ext cx="619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③对弹幕进行解析</a:t>
            </a:r>
            <a:endParaRPr lang="zh-CN" altLang="en-US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66CE0C9-F77A-F3D2-8224-359D2DF6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990" y="3519330"/>
            <a:ext cx="526923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CA0DE90-8669-678E-46FB-629C6CE024C5}"/>
              </a:ext>
            </a:extLst>
          </p:cNvPr>
          <p:cNvSpPr txBox="1"/>
          <p:nvPr/>
        </p:nvSpPr>
        <p:spPr>
          <a:xfrm>
            <a:off x="5836684" y="4332860"/>
            <a:ext cx="619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④为了方便后续操作，将获得的弹幕数据以</a:t>
            </a:r>
            <a:r>
              <a:rPr lang="en-US" altLang="zh-CN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excel</a:t>
            </a:r>
            <a:r>
              <a:rPr lang="zh-CN" altLang="en-US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文件存储</a:t>
            </a:r>
            <a:endParaRPr lang="zh-CN" altLang="en-US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4BCA977-DBA3-A133-1DC7-EA8D94D1C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941" y="4925299"/>
            <a:ext cx="5273675" cy="13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051394C-DD2A-8CFB-B7C1-E67D7CF00C30}"/>
              </a:ext>
            </a:extLst>
          </p:cNvPr>
          <p:cNvSpPr txBox="1"/>
          <p:nvPr/>
        </p:nvSpPr>
        <p:spPr>
          <a:xfrm>
            <a:off x="2957779" y="6364007"/>
            <a:ext cx="614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7F7F7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⑤主函数实现</a:t>
            </a:r>
            <a:endParaRPr lang="zh-CN" altLang="en-US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319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RkMzExZmQ1Y2ZhMGUwMGM3ZWYyYjhiYzlkMzcyY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60922_1"/>
  <p:tag name="KSO_WM_TEMPLATE_SUBCATEGORY" val="0"/>
  <p:tag name="KSO_WM_TEMPLATE_MASTER_TYPE" val="1"/>
  <p:tag name="KSO_WM_TEMPLATE_COLOR_TYPE" val="0"/>
  <p:tag name="KSO_WM_SLIDE_TYPE" val="title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60922"/>
  <p:tag name="KSO_WM_SLIDE_LAYOUT" val="a_b"/>
  <p:tag name="KSO_WM_SLIDE_LAYOUT_CNT" val="1_1"/>
  <p:tag name="KSO_WM_UNIT_SHOW_EDIT_AREA_INDICATION" val="1"/>
  <p:tag name="KSO_WM_TEMPLATE_THUMBS_INDEX" val="1、2、4、6、9、13、16、21、23、26、29、32、34、39、43、46、48、5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3"/>
  <p:tag name="KSO_WM_UNIT_PRESET_TEXT_LEN" val="17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60922_1*a*1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5"/>
  <p:tag name="KSO_WM_UNIT_PRESET_TEXT_LEN" val="232"/>
  <p:tag name="KSO_WM_UNIT_NOCLEAR" val="0"/>
  <p:tag name="KSO_WM_UNIT_VALUE" val="19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60922_1*b*1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6、9、13、16、21、23、26、29、32、34、39、43、46、47"/>
  <p:tag name="KSO_WM_SLIDE_ID" val="custom20160922_4"/>
  <p:tag name="KSO_WM_TEMPLATE_SUBCATEGORY" val="0"/>
  <p:tag name="KSO_WM_TEMPLATE_MASTER_TYPE" val="1"/>
  <p:tag name="KSO_WM_TEMPLATE_COLOR_TYPE" val="0"/>
  <p:tag name="KSO_WM_SLIDE_TYPE" val="contents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60922"/>
  <p:tag name="KSO_WM_SLIDE_LAYOUT" val="a_l"/>
  <p:tag name="KSO_WM_SLIDE_LAYOUT_CNT" val="1_1"/>
  <p:tag name="KSO_WM_DIAGRAM_GROUP_CODE" val="l1-1"/>
  <p:tag name="KSO_WM_SLIDE_DIAGTYPE" val="l"/>
  <p:tag name="KSO_WM_SLIDE_SUBTYPE" val="dia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60922_2*a*1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1_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8"/>
  <p:tag name="KSO_WM_TEMPLATE_CATEGORY" val="custom"/>
  <p:tag name="KSO_WM_TEMPLATE_INDEX" val="20160922"/>
  <p:tag name="KSO_WM_UNIT_TEXT_FILL_FORE_SCHEMECOLOR_INDEX" val="2"/>
  <p:tag name="KSO_WM_UNIT_TEX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你的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160922_2*l_h_f*1_1_1"/>
  <p:tag name="KSO_WM_TEMPLATE_CATEGORY" val="custom"/>
  <p:tag name="KSO_WM_TEMPLATE_INDEX" val="2016092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2_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8"/>
  <p:tag name="KSO_WM_TEMPLATE_CATEGORY" val="custom"/>
  <p:tag name="KSO_WM_TEMPLATE_INDEX" val="20160922"/>
  <p:tag name="KSO_WM_UNIT_TEXT_FILL_FORE_SCHEMECOLOR_INDEX" val="2"/>
  <p:tag name="KSO_WM_UNIT_TEXT_FILL_TYP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你的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160922_2*l_h_f*1_2_1"/>
  <p:tag name="KSO_WM_TEMPLATE_CATEGORY" val="custom"/>
  <p:tag name="KSO_WM_TEMPLATE_INDEX" val="2016092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3_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8"/>
  <p:tag name="KSO_WM_TEMPLATE_CATEGORY" val="custom"/>
  <p:tag name="KSO_WM_TEMPLATE_INDEX" val="20160922"/>
  <p:tag name="KSO_WM_UNIT_TEXT_FILL_FORE_SCHEMECOLOR_INDEX" val="2"/>
  <p:tag name="KSO_WM_UNIT_TEXT_FILL_TYPE" val="1"/>
  <p:tag name="KSO_WM_UNIT_USESOURCEFORMAT_APPLY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你的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160922_2*l_h_f*1_3_1"/>
  <p:tag name="KSO_WM_TEMPLATE_CATEGORY" val="custom"/>
  <p:tag name="KSO_WM_TEMPLATE_INDEX" val="2016092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4_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8"/>
  <p:tag name="KSO_WM_TEMPLATE_CATEGORY" val="custom"/>
  <p:tag name="KSO_WM_TEMPLATE_INDEX" val="20160922"/>
  <p:tag name="KSO_WM_UNIT_TEXT_FILL_FORE_SCHEMECOLOR_INDEX" val="2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你的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160922_2*l_h_f*1_4_1"/>
  <p:tag name="KSO_WM_TEMPLATE_CATEGORY" val="custom"/>
  <p:tag name="KSO_WM_TEMPLATE_INDEX" val="2016092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160922_2*i*1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USESOURCEFORMAT_APPLY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160922_2*i*2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4_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7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4_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6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4_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5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4_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4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4_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3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4_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2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4_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6092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3_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7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3_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6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3_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5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3_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4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3_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3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3_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3_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2_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7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2_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6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2_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5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2_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4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2_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3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2_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2_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1_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7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1_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6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1_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5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1_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4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1_3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1_2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60922_2*l_h_i*1_1_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TEMPLATE_CATEGORY" val="custom"/>
  <p:tag name="KSO_WM_TEMPLATE_INDEX" val="2016092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60922_1"/>
  <p:tag name="KSO_WM_TEMPLATE_SUBCATEGORY" val="0"/>
  <p:tag name="KSO_WM_TEMPLATE_MASTER_TYPE" val="1"/>
  <p:tag name="KSO_WM_TEMPLATE_COLOR_TYPE" val="0"/>
  <p:tag name="KSO_WM_SLIDE_TYPE" val="title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60922"/>
  <p:tag name="KSO_WM_SLIDE_LAYOUT" val="a_b"/>
  <p:tag name="KSO_WM_SLIDE_LAYOUT_CNT" val="1_1"/>
  <p:tag name="KSO_WM_UNIT_SHOW_EDIT_AREA_INDICATION" val="1"/>
  <p:tag name="KSO_WM_TEMPLATE_THUMBS_INDEX" val="1、2、4、6、9、13、16、21、23、26、29、32、34、39、43、46、48、5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3"/>
  <p:tag name="KSO_WM_UNIT_PRESET_TEXT_LEN" val="17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60922_1*a*1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60922_7"/>
  <p:tag name="KSO_WM_TEMPLATE_SUBCATEGORY" val="0"/>
  <p:tag name="KSO_WM_TEMPLATE_MASTER_TYPE" val="1"/>
  <p:tag name="KSO_WM_TEMPLATE_COLOR_TYPE" val="0"/>
  <p:tag name="KSO_WM_SLIDE_TYPE" val="text"/>
  <p:tag name="KSO_WM_SLIDE_ITEM_CNT" val="0"/>
  <p:tag name="KSO_WM_SLIDE_INDEX" val="7"/>
  <p:tag name="KSO_WM_SLIDE_SIZE" val="828*466"/>
  <p:tag name="KSO_WM_SLIDE_POSITION" val="66*19"/>
  <p:tag name="KSO_WM_TAG_VERSION" val="1.0"/>
  <p:tag name="KSO_WM_BEAUTIFY_FLAG" val="#wm#"/>
  <p:tag name="KSO_WM_TEMPLATE_CATEGORY" val="custom"/>
  <p:tag name="KSO_WM_TEMPLATE_INDEX" val="20160922"/>
  <p:tag name="KSO_WM_SLIDE_LAYOUT" val="a_f"/>
  <p:tag name="KSO_WM_SLIDE_LAYOUT_CNT" val="1_1"/>
  <p:tag name="KSO_WM_SLIDE_SUBTYPE" val="dia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3"/>
  <p:tag name="KSO_WM_UNIT_PRESET_TEXT_LEN" val="17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60922_3*a*1"/>
  <p:tag name="KSO_WM_TEMPLATE_CATEGORY" val="custom"/>
  <p:tag name="KSO_WM_TEMPLATE_INDEX" val="20160922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5"/>
  <p:tag name="KSO_WM_UNIT_PRESET_TEXT_LEN" val="232"/>
  <p:tag name="KSO_WM_UNIT_NOCLEAR" val="0"/>
  <p:tag name="KSO_WM_UNIT_VALUE" val="42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60922_3*f*1"/>
  <p:tag name="KSO_WM_TEMPLATE_CATEGORY" val="custom"/>
  <p:tag name="KSO_WM_TEMPLATE_INDEX" val="20160922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60922_7"/>
  <p:tag name="KSO_WM_TEMPLATE_SUBCATEGORY" val="0"/>
  <p:tag name="KSO_WM_TEMPLATE_MASTER_TYPE" val="1"/>
  <p:tag name="KSO_WM_TEMPLATE_COLOR_TYPE" val="0"/>
  <p:tag name="KSO_WM_SLIDE_TYPE" val="text"/>
  <p:tag name="KSO_WM_SLIDE_ITEM_CNT" val="0"/>
  <p:tag name="KSO_WM_SLIDE_INDEX" val="7"/>
  <p:tag name="KSO_WM_SLIDE_SIZE" val="828*466"/>
  <p:tag name="KSO_WM_SLIDE_POSITION" val="66*19"/>
  <p:tag name="KSO_WM_TAG_VERSION" val="1.0"/>
  <p:tag name="KSO_WM_BEAUTIFY_FLAG" val="#wm#"/>
  <p:tag name="KSO_WM_TEMPLATE_CATEGORY" val="custom"/>
  <p:tag name="KSO_WM_TEMPLATE_INDEX" val="20160922"/>
  <p:tag name="KSO_WM_SLIDE_LAYOUT" val="a_f"/>
  <p:tag name="KSO_WM_SLIDE_LAYOUT_CNT" val="1_1"/>
  <p:tag name="KSO_WM_SLIDE_SUBTYPE" val="dia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3"/>
  <p:tag name="KSO_WM_UNIT_PRESET_TEXT_LEN" val="17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60922_3*a*1"/>
  <p:tag name="KSO_WM_TEMPLATE_CATEGORY" val="custom"/>
  <p:tag name="KSO_WM_TEMPLATE_INDEX" val="20160922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60922_1"/>
  <p:tag name="KSO_WM_TEMPLATE_SUBCATEGORY" val="0"/>
  <p:tag name="KSO_WM_TEMPLATE_MASTER_TYPE" val="1"/>
  <p:tag name="KSO_WM_TEMPLATE_COLOR_TYPE" val="0"/>
  <p:tag name="KSO_WM_SLIDE_TYPE" val="title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60922"/>
  <p:tag name="KSO_WM_SLIDE_LAYOUT" val="a_b"/>
  <p:tag name="KSO_WM_SLIDE_LAYOUT_CNT" val="1_1"/>
  <p:tag name="KSO_WM_UNIT_SHOW_EDIT_AREA_INDICATION" val="1"/>
  <p:tag name="KSO_WM_TEMPLATE_THUMBS_INDEX" val="1、2、4、6、9、13、16、21、23、26、29、32、34、39、43、46、48、5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3"/>
  <p:tag name="KSO_WM_UNIT_PRESET_TEXT_LEN" val="17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60922_1*a*1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60922_1"/>
  <p:tag name="KSO_WM_TEMPLATE_SUBCATEGORY" val="0"/>
  <p:tag name="KSO_WM_TEMPLATE_MASTER_TYPE" val="1"/>
  <p:tag name="KSO_WM_TEMPLATE_COLOR_TYPE" val="0"/>
  <p:tag name="KSO_WM_SLIDE_TYPE" val="title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60922"/>
  <p:tag name="KSO_WM_SLIDE_LAYOUT" val="a_b"/>
  <p:tag name="KSO_WM_SLIDE_LAYOUT_CNT" val="1_1"/>
  <p:tag name="KSO_WM_UNIT_SHOW_EDIT_AREA_INDICATION" val="1"/>
  <p:tag name="KSO_WM_TEMPLATE_THUMBS_INDEX" val="1、2、4、6、9、13、16、21、23、26、29、32、34、39、43、46、48、5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3"/>
  <p:tag name="KSO_WM_UNIT_PRESET_TEXT_LEN" val="17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60922_1*a*1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60922_1"/>
  <p:tag name="KSO_WM_TEMPLATE_SUBCATEGORY" val="0"/>
  <p:tag name="KSO_WM_TEMPLATE_MASTER_TYPE" val="1"/>
  <p:tag name="KSO_WM_TEMPLATE_COLOR_TYPE" val="0"/>
  <p:tag name="KSO_WM_SLIDE_TYPE" val="title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60922"/>
  <p:tag name="KSO_WM_SLIDE_LAYOUT" val="a_b"/>
  <p:tag name="KSO_WM_SLIDE_LAYOUT_CNT" val="1_1"/>
  <p:tag name="KSO_WM_UNIT_SHOW_EDIT_AREA_INDICATION" val="1"/>
  <p:tag name="KSO_WM_TEMPLATE_THUMBS_INDEX" val="1、2、4、6、9、13、16、21、23、26、29、32、34、39、43、46、48、5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3"/>
  <p:tag name="KSO_WM_UNIT_PRESET_TEXT_LEN" val="17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60922_1*a*1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60922_1"/>
  <p:tag name="KSO_WM_TEMPLATE_SUBCATEGORY" val="0"/>
  <p:tag name="KSO_WM_TEMPLATE_MASTER_TYPE" val="1"/>
  <p:tag name="KSO_WM_TEMPLATE_COLOR_TYPE" val="0"/>
  <p:tag name="KSO_WM_SLIDE_TYPE" val="title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60922"/>
  <p:tag name="KSO_WM_SLIDE_LAYOUT" val="a_b"/>
  <p:tag name="KSO_WM_SLIDE_LAYOUT_CNT" val="1_1"/>
  <p:tag name="KSO_WM_UNIT_SHOW_EDIT_AREA_INDICATION" val="1"/>
  <p:tag name="KSO_WM_TEMPLATE_THUMBS_INDEX" val="1、2、4、6、9、13、16、21、23、26、29、32、34、39、43、46、48、5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_INDEX" val="3"/>
  <p:tag name="KSO_WM_UNIT_PRESET_TEXT_LEN" val="17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60922_1*a*1"/>
  <p:tag name="KSO_WM_TEMPLATE_CATEGORY" val="custom"/>
  <p:tag name="KSO_WM_TEMPLATE_INDEX" val="2016092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6092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4、6、9、13、16、21、23、26、29、32、34、39、43、46、48、52"/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16092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96EFF8"/>
      </a:dk2>
      <a:lt2>
        <a:srgbClr val="FFFFFF"/>
      </a:lt2>
      <a:accent1>
        <a:srgbClr val="12B2BA"/>
      </a:accent1>
      <a:accent2>
        <a:srgbClr val="1FCED7"/>
      </a:accent2>
      <a:accent3>
        <a:srgbClr val="4FD8DF"/>
      </a:accent3>
      <a:accent4>
        <a:srgbClr val="6BDDE3"/>
      </a:accent4>
      <a:accent5>
        <a:srgbClr val="71E5EB"/>
      </a:accent5>
      <a:accent6>
        <a:srgbClr val="7AECF2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1405</Words>
  <Application>Microsoft Office PowerPoint</Application>
  <PresentationFormat>宽屏</PresentationFormat>
  <Paragraphs>108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黑体</vt:lpstr>
      <vt:lpstr>华文中宋</vt:lpstr>
      <vt:lpstr>宋体</vt:lpstr>
      <vt:lpstr>微软雅黑</vt:lpstr>
      <vt:lpstr>微软雅黑 Light</vt:lpstr>
      <vt:lpstr>Arial</vt:lpstr>
      <vt:lpstr>Calibri</vt:lpstr>
      <vt:lpstr>Calibri Light</vt:lpstr>
      <vt:lpstr>自定义设计方案</vt:lpstr>
      <vt:lpstr>基于b站弹幕的数据分析</vt:lpstr>
      <vt:lpstr>PowerPoint 演示文稿</vt:lpstr>
      <vt:lpstr>1、引言</vt:lpstr>
      <vt:lpstr>研究背景</vt:lpstr>
      <vt:lpstr>研究方法</vt:lpstr>
      <vt:lpstr>研究难点</vt:lpstr>
      <vt:lpstr>攻克难点</vt:lpstr>
      <vt:lpstr>2、数据获取与处理</vt:lpstr>
      <vt:lpstr>代码实现</vt:lpstr>
      <vt:lpstr>数据处理</vt:lpstr>
      <vt:lpstr>3、数据分析与可视化</vt:lpstr>
      <vt:lpstr>数据可视化整体看板图</vt:lpstr>
      <vt:lpstr>课题1：分析b站排行榜前十的视频</vt:lpstr>
      <vt:lpstr>弹幕情感分析</vt:lpstr>
      <vt:lpstr>弹幕词云图</vt:lpstr>
      <vt:lpstr>弹幕在视频的出现时间分析</vt:lpstr>
      <vt:lpstr>弹幕发送日期分析</vt:lpstr>
      <vt:lpstr>课题二：标题党与非标题党视频比较</vt:lpstr>
      <vt:lpstr>弹幕数量统计与比较</vt:lpstr>
      <vt:lpstr>弹幕情感的分析与比较</vt:lpstr>
      <vt:lpstr>4、总结与展望</vt:lpstr>
      <vt:lpstr>建议</vt:lpstr>
      <vt:lpstr>不足与可改进之处</vt:lpstr>
      <vt:lpstr>谢谢观看！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欣妍 唐</cp:lastModifiedBy>
  <cp:revision>171</cp:revision>
  <dcterms:created xsi:type="dcterms:W3CDTF">2019-06-19T02:08:00Z</dcterms:created>
  <dcterms:modified xsi:type="dcterms:W3CDTF">2024-01-20T13:49:10Z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B273B7850039450DA60860C7400656D6_11</vt:lpwstr>
  </property>
</Properties>
</file>